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348" r:id="rId3"/>
    <p:sldId id="351" r:id="rId4"/>
    <p:sldId id="350" r:id="rId5"/>
    <p:sldId id="352" r:id="rId6"/>
    <p:sldId id="359" r:id="rId7"/>
    <p:sldId id="343" r:id="rId8"/>
    <p:sldId id="314" r:id="rId9"/>
    <p:sldId id="312" r:id="rId10"/>
    <p:sldId id="311" r:id="rId11"/>
    <p:sldId id="326" r:id="rId12"/>
    <p:sldId id="355" r:id="rId13"/>
    <p:sldId id="325" r:id="rId14"/>
    <p:sldId id="328" r:id="rId15"/>
    <p:sldId id="329" r:id="rId16"/>
    <p:sldId id="260" r:id="rId17"/>
    <p:sldId id="258" r:id="rId18"/>
    <p:sldId id="264" r:id="rId19"/>
    <p:sldId id="265" r:id="rId20"/>
    <p:sldId id="330" r:id="rId21"/>
    <p:sldId id="266" r:id="rId22"/>
    <p:sldId id="268" r:id="rId23"/>
    <p:sldId id="354" r:id="rId24"/>
    <p:sldId id="316" r:id="rId25"/>
    <p:sldId id="345" r:id="rId26"/>
    <p:sldId id="317" r:id="rId27"/>
    <p:sldId id="318" r:id="rId28"/>
    <p:sldId id="319" r:id="rId29"/>
    <p:sldId id="321" r:id="rId30"/>
    <p:sldId id="322" r:id="rId31"/>
    <p:sldId id="276" r:id="rId32"/>
    <p:sldId id="277" r:id="rId33"/>
    <p:sldId id="278" r:id="rId34"/>
    <p:sldId id="356" r:id="rId35"/>
    <p:sldId id="357" r:id="rId36"/>
    <p:sldId id="358" r:id="rId37"/>
    <p:sldId id="349" r:id="rId38"/>
    <p:sldId id="342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0B307-1012-108B-045A-2115A14469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81C471-C5B7-6A0B-9B5B-84FC2CF03D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0CE3A-C3D9-ADCB-90BE-F664F3079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6C43E0-2C84-D016-CCFC-A0E7F390F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9287A-C0FB-B3D7-D6D8-4E8571E46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869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1C7C9-01C6-E011-6EF8-71605885C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6195C-5AE9-0F20-20B4-D3C396C1A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C5ECC-E3AE-3E99-2886-E35B62296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D686C7-BD0D-9DFF-C0D4-96EF33FD6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28B5D-826C-DF6C-B595-CCAACD517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796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777BC-3A3F-021C-DAAC-5A8315040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B59F19-92AC-86B2-F427-73D3720C94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75005C-7854-0A43-A301-54822C778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E04E4-4712-D1F2-831A-2235A152E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3EB50A-4D8A-2A2C-F6DF-C3946DAD3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672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C1968-817F-6D01-AAA6-FCC545762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9F36C-1CF8-D426-EA31-E60E6DA49B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BD0E3D-5151-A157-89A4-CE72ED5733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5C4894-8414-E9D9-8F57-19551B748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E210B3-A748-1249-5C5B-0F4040813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4F862-A47B-E5B6-7A99-7E60C9631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57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89C9-C737-A4E8-0FCC-AEA7B141E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767DEF-A254-D140-D950-D7AA0C668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367D27-9E4E-0C0A-41A2-88449D7152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7EA40-5915-E275-7780-3CEC6187C0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ED68C5-D68F-4108-D4ED-5034DD08E0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33EE32-3DD7-32A7-7ABC-271C5DB6D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F843F5-D663-8464-8381-604147C64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CE8E34-A4B5-0577-D5C7-898283E0E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811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62880-53C0-5D3B-7C8F-CD08B228D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2E52D9-CA27-1884-8805-470EF6E51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DE70F2-0A69-F77E-52F6-605B27665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3A1008-8DFE-D114-2A6C-2A72FA140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76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40B264-54D3-B87E-8A85-0D46C103E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5C327F-3E85-C72A-A8F7-1135C57F0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6628B0-4A4B-4704-040A-B422E710F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079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B2079-B577-9307-547E-37E70EBDF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AD83E6-6EA6-4A91-B836-F8535EE54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CE2537-107F-7D83-EEFD-C7CC75D5B0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15F8E6-431C-AD1D-0281-2C0CAB621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607843-70D7-803A-2ADC-758E4E8C3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CD79EA-B40D-9C97-4236-56B71037E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547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1AB9E-6851-F8DE-1E02-602BB8F89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4C8BAA-D191-A45E-417A-BF189B4BB5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F925C1-8820-102F-459B-7C23ECCA3E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023EAC-76CD-8F94-E1BE-C5A9D4C22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FEAFBA-E0EF-15CA-5BFD-1EE203212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EED650-57E7-C77B-04A2-A580C4F4A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535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F8333-4B66-9EE7-84CC-46665E498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DC5B02-7E66-C022-5216-1A39A89318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F27B13-CE86-9967-4214-0DAC1EDA6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F6E87-72A6-388B-666B-C4D8737B3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DA8D21-72B8-E243-F3F8-8ED37CF34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268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BD3BAC-E2A4-C4E8-7C30-47AD3310DB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2B1221-964A-67AC-B589-B1CEAF5820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878F5-2582-CE90-ED18-C4EA8DB54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42B812-804A-AF92-3E62-8C5E6BBAF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50ED9-E9EF-72D0-639B-7FBE4D3A0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471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31411E-BCDB-525C-B0A9-D198A6681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3522DC-D112-0810-9573-88F5EA2DE2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23EBB-DE8A-EDE3-3FF1-38979192D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18DF2-9986-4AFE-9423-064AED84C3A3}" type="datetimeFigureOut">
              <a:rPr lang="en-US" smtClean="0"/>
              <a:pPr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76D75E-878C-DB51-6023-BBB2DAB931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D8BB08-81E6-28C5-A92E-B7A676D7EC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2288A-7553-43E1-A1AE-781197C05F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653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panchayat_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300" y="369381"/>
            <a:ext cx="2579190" cy="773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7" descr="nic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52155" y="369381"/>
            <a:ext cx="2188837" cy="8519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138FC25-403E-B4D5-54A0-56D2B176D988}"/>
              </a:ext>
            </a:extLst>
          </p:cNvPr>
          <p:cNvSpPr txBox="1"/>
          <p:nvPr/>
        </p:nvSpPr>
        <p:spPr>
          <a:xfrm>
            <a:off x="1052053" y="2704222"/>
            <a:ext cx="950779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IN" sz="50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Incentivization of Panchayats</a:t>
            </a:r>
            <a:endParaRPr lang="en-US" sz="5000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0" algn="ctr"/>
            <a:endParaRPr lang="en-IN" sz="28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0" algn="ctr"/>
            <a:r>
              <a:rPr lang="en-I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 Revamped National </a:t>
            </a:r>
            <a:r>
              <a:rPr lang="en-I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Panchayat </a:t>
            </a:r>
            <a:r>
              <a:rPr lang="en-I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Awards -2022</a:t>
            </a:r>
            <a:r>
              <a:rPr lang="en-I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  <a:endParaRPr lang="en-IN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0" algn="ctr"/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0" algn="ctr"/>
            <a:endParaRPr 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0" algn="ctr"/>
            <a:endParaRPr lang="en-US" sz="1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0" algn="ctr"/>
            <a:endParaRPr 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300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Testing URL</a:t>
            </a:r>
            <a:r>
              <a:rPr lang="en-US" sz="300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</a:t>
            </a:r>
            <a:r>
              <a:rPr lang="en-US" sz="30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https://</a:t>
            </a:r>
            <a:r>
              <a:rPr lang="en-US" sz="30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panchayataward.gov.in/demo/</a:t>
            </a:r>
            <a:endParaRPr lang="en-US" sz="30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0" algn="ctr"/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8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1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5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5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6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720" y="542022"/>
            <a:ext cx="10264697" cy="121210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sz="3500" dirty="0" smtClean="0">
                <a:solidFill>
                  <a:srgbClr val="FFFF00"/>
                </a:solidFill>
              </a:rPr>
              <a:t>Scope of </a:t>
            </a:r>
            <a:r>
              <a:rPr lang="en-US" sz="3500" dirty="0" err="1" smtClean="0">
                <a:solidFill>
                  <a:srgbClr val="FFFF00"/>
                </a:solidFill>
              </a:rPr>
              <a:t>Panchayat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500" dirty="0" smtClean="0">
                <a:solidFill>
                  <a:srgbClr val="FFFF00"/>
                </a:solidFill>
              </a:rPr>
              <a:t>Awards</a:t>
            </a:r>
          </a:p>
        </p:txBody>
      </p:sp>
      <p:sp>
        <p:nvSpPr>
          <p:cNvPr id="4" name="Rectangle 3"/>
          <p:cNvSpPr/>
          <p:nvPr/>
        </p:nvSpPr>
        <p:spPr>
          <a:xfrm>
            <a:off x="1222646" y="2490437"/>
            <a:ext cx="10329170" cy="41561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indent="-228600" algn="just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/>
            </a:pPr>
            <a:r>
              <a:rPr lang="en-US" altLang="en-US" sz="2200" dirty="0" smtClean="0"/>
              <a:t>The Program emphasizes on scrutinizing and selecting the best performing Gram Panchayat and incentivize them.</a:t>
            </a:r>
          </a:p>
          <a:p>
            <a:pPr lvl="0" indent="-228600" algn="just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/>
            </a:pPr>
            <a:r>
              <a:rPr lang="en-US" altLang="en-US" sz="2200" dirty="0" err="1" smtClean="0">
                <a:cs typeface="Times New Roman" pitchFamily="18" charset="0"/>
              </a:rPr>
              <a:t>Panchayat</a:t>
            </a:r>
            <a:r>
              <a:rPr lang="en-US" altLang="en-US" sz="2200" dirty="0" smtClean="0">
                <a:cs typeface="Times New Roman" pitchFamily="18" charset="0"/>
              </a:rPr>
              <a:t> Award application will make this process transparent and efficient.  </a:t>
            </a:r>
            <a:endParaRPr lang="en-US" altLang="en-US" sz="2200" dirty="0" smtClean="0"/>
          </a:p>
          <a:p>
            <a:pPr lvl="0" indent="-228600" algn="just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/>
            </a:pPr>
            <a:r>
              <a:rPr lang="en-US" altLang="en-US" sz="2200" dirty="0" smtClean="0"/>
              <a:t>All Gram Panchayats will fill up questionnaires for all  themes and submit to next level evaluation committee of those themes.</a:t>
            </a:r>
          </a:p>
          <a:p>
            <a:pPr lvl="0" indent="-228600" algn="just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/>
            </a:pPr>
            <a:r>
              <a:rPr lang="en-US" altLang="en-US" sz="2200" dirty="0" smtClean="0"/>
              <a:t>The committee for each theme will be constituted at :</a:t>
            </a:r>
          </a:p>
          <a:p>
            <a:pPr lvl="4" algn="just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200" b="1" dirty="0" smtClean="0"/>
              <a:t>Block Level    (BPPAC)</a:t>
            </a:r>
          </a:p>
          <a:p>
            <a:pPr lvl="4" algn="just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200" b="1" dirty="0" smtClean="0"/>
              <a:t>District Level (DPPAC)</a:t>
            </a:r>
          </a:p>
          <a:p>
            <a:pPr lvl="4" algn="just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200" b="1" dirty="0" smtClean="0"/>
              <a:t>State Level     (SPPAC)</a:t>
            </a:r>
          </a:p>
          <a:p>
            <a:pPr lvl="0" indent="-228600" algn="just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/>
            </a:pPr>
            <a:r>
              <a:rPr lang="en-US" altLang="en-US" sz="2200" dirty="0" smtClean="0"/>
              <a:t>Each level of committee will evaluate and do Field verification and recommend top 3 Gram Panchayats to next level evaluation committee  under all 9 thematic award.</a:t>
            </a:r>
            <a:endParaRPr lang="en-US" alt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8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1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5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5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6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720" y="566816"/>
            <a:ext cx="10264697" cy="121210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500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Award Themes </a:t>
            </a:r>
            <a:r>
              <a:rPr lang="en-US" sz="3500" kern="12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Incorporated </a:t>
            </a:r>
          </a:p>
        </p:txBody>
      </p:sp>
      <p:sp>
        <p:nvSpPr>
          <p:cNvPr id="4" name="Rectangle 3"/>
          <p:cNvSpPr/>
          <p:nvPr/>
        </p:nvSpPr>
        <p:spPr>
          <a:xfrm>
            <a:off x="1222646" y="2345734"/>
            <a:ext cx="10408916" cy="43205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en-US" sz="2200" dirty="0" smtClean="0">
                <a:cs typeface="Times New Roman" pitchFamily="18" charset="0"/>
              </a:rPr>
              <a:t>Gram Panchayats have to fill their nominations by answering all the 9 thematic questionnaire as mentioned below:</a:t>
            </a:r>
            <a:endParaRPr lang="en-US" altLang="en-US" sz="2200" dirty="0" smtClean="0"/>
          </a:p>
          <a:p>
            <a:r>
              <a:rPr lang="en-US" altLang="en-US" sz="2200" dirty="0" smtClean="0"/>
              <a:t> </a:t>
            </a:r>
            <a:endParaRPr lang="en-US" altLang="en-US" sz="300" dirty="0" smtClean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b="1" dirty="0" smtClean="0"/>
              <a:t>Poverty Free and Enhanced Livelihoods Panchayat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b="1" dirty="0" smtClean="0"/>
              <a:t>Healthy </a:t>
            </a:r>
            <a:r>
              <a:rPr lang="en-US" altLang="en-US" sz="2200" b="1" dirty="0"/>
              <a:t>Panchayat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b="1" dirty="0"/>
              <a:t>Child friendly </a:t>
            </a:r>
            <a:r>
              <a:rPr lang="en-US" altLang="en-US" sz="2200" b="1" dirty="0" err="1"/>
              <a:t>Panchayat</a:t>
            </a:r>
            <a:endParaRPr lang="en-US" altLang="en-US" sz="22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b="1" dirty="0"/>
              <a:t>Water </a:t>
            </a:r>
            <a:r>
              <a:rPr lang="en-US" altLang="en-US" sz="2200" b="1" dirty="0" smtClean="0"/>
              <a:t>Sufficient </a:t>
            </a:r>
            <a:r>
              <a:rPr lang="en-US" altLang="en-US" sz="2200" b="1" dirty="0"/>
              <a:t>Panchayat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b="1" dirty="0"/>
              <a:t>Clean and Green </a:t>
            </a:r>
            <a:r>
              <a:rPr lang="en-US" altLang="en-US" sz="2200" b="1" dirty="0" err="1"/>
              <a:t>Panchayat</a:t>
            </a:r>
            <a:endParaRPr lang="en-US" altLang="en-US" sz="22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b="1" dirty="0" smtClean="0"/>
              <a:t>Self-Sufficient </a:t>
            </a:r>
            <a:r>
              <a:rPr lang="en-US" altLang="en-US" sz="2200" b="1" dirty="0"/>
              <a:t>I</a:t>
            </a:r>
            <a:r>
              <a:rPr lang="en-US" altLang="en-US" sz="2200" b="1" dirty="0" smtClean="0"/>
              <a:t>nfrastructure </a:t>
            </a:r>
            <a:r>
              <a:rPr lang="en-US" altLang="en-US" sz="2200" b="1" dirty="0"/>
              <a:t>in Panchayat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b="1" dirty="0"/>
              <a:t>Socially Secured </a:t>
            </a:r>
            <a:r>
              <a:rPr lang="en-US" altLang="en-US" sz="2200" b="1" dirty="0" err="1"/>
              <a:t>Panchayat</a:t>
            </a:r>
            <a:endParaRPr lang="en-US" altLang="en-US" sz="22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b="1" dirty="0"/>
              <a:t>Panchayat with </a:t>
            </a:r>
            <a:r>
              <a:rPr lang="en-US" altLang="en-US" sz="2200" b="1" dirty="0" smtClean="0"/>
              <a:t>Good Governance</a:t>
            </a:r>
            <a:endParaRPr lang="en-US" altLang="en-US" sz="22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b="1" dirty="0" smtClean="0"/>
              <a:t>Women-Friendly </a:t>
            </a:r>
            <a:r>
              <a:rPr lang="en-US" altLang="en-US" sz="2200" b="1" dirty="0"/>
              <a:t>Panchayat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8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1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5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5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6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280" y="577508"/>
            <a:ext cx="10058750" cy="121210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500" dirty="0" smtClean="0">
                <a:solidFill>
                  <a:srgbClr val="FFFF00"/>
                </a:solidFill>
              </a:rPr>
              <a:t>Create Type of Questions</a:t>
            </a:r>
            <a:endParaRPr lang="en-US" sz="3500" dirty="0">
              <a:solidFill>
                <a:srgbClr val="FFFF00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222645" y="2235380"/>
            <a:ext cx="10000455" cy="4175251"/>
          </a:xfrm>
        </p:spPr>
        <p:txBody>
          <a:bodyPr>
            <a:normAutofit fontScale="25000" lnSpcReduction="20000"/>
          </a:bodyPr>
          <a:lstStyle/>
          <a:p>
            <a:pPr lvl="1"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altLang="en-US" sz="1700" dirty="0"/>
          </a:p>
          <a:p>
            <a:pPr marL="457200" lvl="1" indent="0" eaLnBrk="1" hangingPunct="1">
              <a:lnSpc>
                <a:spcPct val="170000"/>
              </a:lnSpc>
              <a:buNone/>
            </a:pPr>
            <a:r>
              <a:rPr lang="en-US" altLang="en-US" sz="8000" b="1" dirty="0" smtClean="0">
                <a:cs typeface="Times New Roman" pitchFamily="18" charset="0"/>
              </a:rPr>
              <a:t>Facility for creating questions such as :</a:t>
            </a:r>
          </a:p>
          <a:p>
            <a:pPr lvl="1" eaLnBrk="1" hangingPunct="1">
              <a:lnSpc>
                <a:spcPct val="170000"/>
              </a:lnSpc>
              <a:buFont typeface="Wingdings" pitchFamily="2" charset="2"/>
              <a:buChar char="§"/>
            </a:pPr>
            <a:r>
              <a:rPr lang="en-US" altLang="en-US" sz="8000" b="1" dirty="0" smtClean="0">
                <a:cs typeface="Times New Roman" pitchFamily="18" charset="0"/>
              </a:rPr>
              <a:t>Quantitative </a:t>
            </a:r>
            <a:r>
              <a:rPr lang="en-US" altLang="en-US" sz="8000" b="1" dirty="0">
                <a:cs typeface="Times New Roman" pitchFamily="18" charset="0"/>
              </a:rPr>
              <a:t>Type </a:t>
            </a:r>
            <a:r>
              <a:rPr lang="en-US" altLang="en-US" sz="8000" b="1" dirty="0" smtClean="0">
                <a:cs typeface="Times New Roman" pitchFamily="18" charset="0"/>
              </a:rPr>
              <a:t>Question (</a:t>
            </a:r>
            <a:r>
              <a:rPr lang="en-US" altLang="en-US" sz="8000" dirty="0" smtClean="0">
                <a:cs typeface="Times New Roman" pitchFamily="18" charset="0"/>
              </a:rPr>
              <a:t> </a:t>
            </a:r>
            <a:r>
              <a:rPr lang="en-US" altLang="en-US" sz="8000" dirty="0">
                <a:cs typeface="Times New Roman" pitchFamily="18" charset="0"/>
              </a:rPr>
              <a:t>Radio button, Check box button, Grid type </a:t>
            </a:r>
            <a:r>
              <a:rPr lang="en-US" altLang="en-US" sz="8000" dirty="0" smtClean="0">
                <a:cs typeface="Times New Roman" pitchFamily="18" charset="0"/>
              </a:rPr>
              <a:t>/Formula </a:t>
            </a:r>
            <a:r>
              <a:rPr lang="en-US" altLang="en-US" sz="8000" dirty="0">
                <a:cs typeface="Times New Roman" pitchFamily="18" charset="0"/>
              </a:rPr>
              <a:t>based) </a:t>
            </a:r>
            <a:endParaRPr lang="en-US" altLang="en-US" sz="8000" dirty="0" smtClean="0">
              <a:cs typeface="Times New Roman" pitchFamily="18" charset="0"/>
            </a:endParaRPr>
          </a:p>
          <a:p>
            <a:pPr lvl="1" eaLnBrk="1" hangingPunct="1">
              <a:lnSpc>
                <a:spcPct val="170000"/>
              </a:lnSpc>
              <a:buFont typeface="Wingdings" pitchFamily="2" charset="2"/>
              <a:buChar char="§"/>
            </a:pPr>
            <a:r>
              <a:rPr lang="en-US" altLang="en-US" sz="8000" dirty="0" smtClean="0">
                <a:cs typeface="Times New Roman" pitchFamily="18" charset="0"/>
              </a:rPr>
              <a:t>Well </a:t>
            </a:r>
            <a:r>
              <a:rPr lang="en-US" altLang="en-US" sz="8000" dirty="0">
                <a:cs typeface="Times New Roman" pitchFamily="18" charset="0"/>
              </a:rPr>
              <a:t>defined </a:t>
            </a:r>
            <a:r>
              <a:rPr lang="en-US" altLang="en-US" sz="8000" dirty="0" smtClean="0">
                <a:cs typeface="Times New Roman" pitchFamily="18" charset="0"/>
              </a:rPr>
              <a:t>labels/answer options  are made provisioned to answer the questions.</a:t>
            </a:r>
            <a:endParaRPr lang="en-US" altLang="en-US" sz="8000" b="1" dirty="0">
              <a:cs typeface="Times New Roman" pitchFamily="18" charset="0"/>
            </a:endParaRPr>
          </a:p>
          <a:p>
            <a:pPr lvl="1">
              <a:lnSpc>
                <a:spcPct val="170000"/>
              </a:lnSpc>
              <a:buFont typeface="Wingdings" pitchFamily="2" charset="2"/>
              <a:buChar char="§"/>
            </a:pPr>
            <a:r>
              <a:rPr lang="en-US" altLang="en-US" sz="8000" b="1" dirty="0">
                <a:cs typeface="Times New Roman" pitchFamily="18" charset="0"/>
              </a:rPr>
              <a:t>Subjective Type </a:t>
            </a:r>
            <a:r>
              <a:rPr lang="en-US" altLang="en-US" sz="8000" b="1" dirty="0" smtClean="0">
                <a:cs typeface="Times New Roman" pitchFamily="18" charset="0"/>
              </a:rPr>
              <a:t>Question</a:t>
            </a:r>
            <a:r>
              <a:rPr lang="en-US" altLang="en-US" sz="8000" dirty="0" smtClean="0">
                <a:cs typeface="Times New Roman" pitchFamily="18" charset="0"/>
              </a:rPr>
              <a:t> </a:t>
            </a:r>
            <a:r>
              <a:rPr lang="en-US" altLang="en-US" sz="8000" dirty="0">
                <a:cs typeface="Times New Roman" pitchFamily="18" charset="0"/>
              </a:rPr>
              <a:t>, text area grid </a:t>
            </a:r>
            <a:r>
              <a:rPr lang="en-US" altLang="en-US" sz="8000" dirty="0" smtClean="0">
                <a:cs typeface="Times New Roman" pitchFamily="18" charset="0"/>
              </a:rPr>
              <a:t>is provisioned to store panchayat’s response.</a:t>
            </a:r>
            <a:endParaRPr lang="en-US" altLang="en-US" sz="8000" dirty="0">
              <a:cs typeface="Times New Roman" pitchFamily="18" charset="0"/>
            </a:endParaRPr>
          </a:p>
          <a:p>
            <a:pPr lvl="1" eaLnBrk="1" hangingPunct="1">
              <a:lnSpc>
                <a:spcPct val="170000"/>
              </a:lnSpc>
              <a:buFont typeface="Wingdings" pitchFamily="2" charset="2"/>
              <a:buChar char="§"/>
            </a:pPr>
            <a:r>
              <a:rPr lang="en-US" altLang="en-US" sz="8000" dirty="0" smtClean="0">
                <a:cs typeface="Times New Roman" pitchFamily="18" charset="0"/>
              </a:rPr>
              <a:t>Provision to </a:t>
            </a:r>
            <a:r>
              <a:rPr lang="en-US" altLang="en-US" sz="8000" dirty="0">
                <a:cs typeface="Times New Roman" pitchFamily="18" charset="0"/>
              </a:rPr>
              <a:t>declare any question as </a:t>
            </a:r>
            <a:r>
              <a:rPr lang="en-US" altLang="en-US" sz="8000" dirty="0" smtClean="0">
                <a:cs typeface="Times New Roman" pitchFamily="18" charset="0"/>
              </a:rPr>
              <a:t>“Mandatory” </a:t>
            </a:r>
          </a:p>
          <a:p>
            <a:pPr lvl="1" eaLnBrk="1" hangingPunct="1">
              <a:lnSpc>
                <a:spcPct val="170000"/>
              </a:lnSpc>
              <a:buFont typeface="Wingdings" pitchFamily="2" charset="2"/>
              <a:buChar char="§"/>
            </a:pPr>
            <a:r>
              <a:rPr lang="en-US" altLang="en-US" sz="8000" dirty="0" smtClean="0">
                <a:cs typeface="Times New Roman" pitchFamily="18" charset="0"/>
              </a:rPr>
              <a:t>Provision of </a:t>
            </a:r>
            <a:r>
              <a:rPr lang="en-US" altLang="en-US" sz="8800" dirty="0" smtClean="0">
                <a:cs typeface="Times New Roman" pitchFamily="18" charset="0"/>
              </a:rPr>
              <a:t>File upload mandatory in some earmarked such questions.</a:t>
            </a:r>
            <a:endParaRPr lang="en-US" altLang="en-US" sz="8800" dirty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en-IN" altLang="en-US" sz="8800" b="1" dirty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en-US" altLang="en-US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8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1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5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5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6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280" y="635716"/>
            <a:ext cx="10058750" cy="121210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Marking Scheme for each Question (Indicator)</a:t>
            </a:r>
            <a:endParaRPr lang="en-US" sz="3500" dirty="0">
              <a:solidFill>
                <a:srgbClr val="FFFF00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337187" y="2521131"/>
            <a:ext cx="9886015" cy="3461658"/>
          </a:xfrm>
        </p:spPr>
        <p:txBody>
          <a:bodyPr>
            <a:normAutofit fontScale="25000" lnSpcReduction="20000"/>
          </a:bodyPr>
          <a:lstStyle/>
          <a:p>
            <a:pPr lvl="1"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altLang="en-US" sz="1700" dirty="0"/>
          </a:p>
          <a:p>
            <a:pPr lvl="1"/>
            <a:r>
              <a:rPr lang="en-US" altLang="en-US" sz="8800" dirty="0" smtClean="0"/>
              <a:t>Each question is assigned maximum marks.</a:t>
            </a:r>
          </a:p>
          <a:p>
            <a:pPr lvl="1"/>
            <a:endParaRPr lang="en-US" altLang="en-US" sz="8800" dirty="0" smtClean="0"/>
          </a:p>
          <a:p>
            <a:pPr lvl="1"/>
            <a:r>
              <a:rPr lang="en-US" altLang="en-US" sz="8800" dirty="0" smtClean="0"/>
              <a:t>Facility to store Marks for each answering options as per mapping in database</a:t>
            </a:r>
          </a:p>
          <a:p>
            <a:pPr lvl="1"/>
            <a:endParaRPr lang="en-US" altLang="en-US" sz="8800" dirty="0" smtClean="0"/>
          </a:p>
          <a:p>
            <a:pPr lvl="1"/>
            <a:r>
              <a:rPr lang="en-US" altLang="en-US" sz="8800" dirty="0" smtClean="0"/>
              <a:t>Making scheme Indicator are used to calculate marks automatically based on the answer option selection by Panchayat</a:t>
            </a:r>
          </a:p>
          <a:p>
            <a:pPr lvl="1"/>
            <a:endParaRPr lang="en-US" altLang="en-US" sz="8800" dirty="0" smtClean="0"/>
          </a:p>
          <a:p>
            <a:pPr lvl="1"/>
            <a:r>
              <a:rPr lang="en-US" altLang="en-US" sz="8800" dirty="0" smtClean="0"/>
              <a:t>Indicator is compulsory with each type of question</a:t>
            </a:r>
          </a:p>
          <a:p>
            <a:pPr lvl="1"/>
            <a:endParaRPr lang="en-US" altLang="en-US" sz="8800" dirty="0" smtClean="0"/>
          </a:p>
          <a:p>
            <a:pPr lvl="1"/>
            <a:r>
              <a:rPr lang="en-US" altLang="en-US" sz="8800" dirty="0" smtClean="0"/>
              <a:t>For grid type questions, formula is prepared and stored for associated indicator.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IN" altLang="en-US" sz="7200" b="1" dirty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en-US" altLang="en-US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431" y="217162"/>
            <a:ext cx="10833853" cy="37296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Role wise Users : Process Flow  </a:t>
            </a:r>
            <a:endParaRPr lang="en-US" sz="3200" b="1" dirty="0">
              <a:solidFill>
                <a:srgbClr val="C00000"/>
              </a:solidFill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1947" y="891260"/>
            <a:ext cx="2320574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dirty="0" smtClean="0">
                <a:cs typeface="Times New Roman" pitchFamily="18" charset="0"/>
              </a:rPr>
              <a:t>Center (Ministry) </a:t>
            </a:r>
            <a:endParaRPr lang="en-US" sz="1600" dirty="0"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59278" y="881428"/>
            <a:ext cx="8062452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sz="1600" dirty="0" smtClean="0">
                <a:cs typeface="Times New Roman" pitchFamily="18" charset="0"/>
              </a:rPr>
              <a:t>Prepare Thematic </a:t>
            </a:r>
            <a:r>
              <a:rPr lang="en-US" sz="1600" dirty="0" err="1" smtClean="0">
                <a:cs typeface="Times New Roman" pitchFamily="18" charset="0"/>
              </a:rPr>
              <a:t>questions,answer</a:t>
            </a:r>
            <a:r>
              <a:rPr lang="en-US" sz="1600" dirty="0" smtClean="0">
                <a:cs typeface="Times New Roman" pitchFamily="18" charset="0"/>
              </a:rPr>
              <a:t> (Questionnaire) in consultation with Line Ministry </a:t>
            </a:r>
            <a:endParaRPr lang="en-US" sz="1600" dirty="0">
              <a:cs typeface="Times New Roman" pitchFamily="18" charset="0"/>
            </a:endParaRPr>
          </a:p>
        </p:txBody>
      </p:sp>
      <p:sp>
        <p:nvSpPr>
          <p:cNvPr id="23563" name="TextBox 17"/>
          <p:cNvSpPr txBox="1">
            <a:spLocks noChangeArrowheads="1"/>
          </p:cNvSpPr>
          <p:nvPr/>
        </p:nvSpPr>
        <p:spPr bwMode="auto">
          <a:xfrm>
            <a:off x="2446867" y="1099382"/>
            <a:ext cx="211243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US" altLang="en-US"/>
          </a:p>
        </p:txBody>
      </p:sp>
      <p:sp>
        <p:nvSpPr>
          <p:cNvPr id="15" name="Rectangle 14"/>
          <p:cNvSpPr/>
          <p:nvPr/>
        </p:nvSpPr>
        <p:spPr>
          <a:xfrm>
            <a:off x="891947" y="2061709"/>
            <a:ext cx="2320574" cy="9629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dirty="0" smtClean="0">
                <a:cs typeface="Times New Roman" pitchFamily="18" charset="0"/>
              </a:rPr>
              <a:t>State /UT </a:t>
            </a:r>
            <a:endParaRPr lang="en-US" sz="1600" dirty="0"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559278" y="2051818"/>
            <a:ext cx="8062451" cy="9727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Conduct Orientation to District Level &amp;  Monitoring GPs Nominations status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Work Flow frozen and Publish Questionnaire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SPPAC (Committee ) Assessment  &amp; Recommendation top 3 GPs (Each Theme) to Ministry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Award to top 3 GPs @State Level (Each Theme)</a:t>
            </a:r>
            <a:endParaRPr lang="en-US" sz="1600" dirty="0"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06698" y="3348540"/>
            <a:ext cx="2320574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dirty="0" smtClean="0">
                <a:cs typeface="Times New Roman" pitchFamily="18" charset="0"/>
              </a:rPr>
              <a:t>District  Panchayat &amp; Equivalent </a:t>
            </a:r>
            <a:endParaRPr lang="en-US" sz="1600" dirty="0"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574029" y="3348540"/>
            <a:ext cx="8062451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Conduct Orientation to Block </a:t>
            </a:r>
            <a:r>
              <a:rPr lang="en-US" sz="1600" dirty="0">
                <a:cs typeface="Times New Roman" pitchFamily="18" charset="0"/>
              </a:rPr>
              <a:t>Level &amp;  Monitoring GPs Nominations </a:t>
            </a:r>
            <a:r>
              <a:rPr lang="en-US" sz="1600" dirty="0" smtClean="0">
                <a:cs typeface="Times New Roman" pitchFamily="18" charset="0"/>
              </a:rPr>
              <a:t>status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cs typeface="Times New Roman" pitchFamily="18" charset="0"/>
              </a:rPr>
              <a:t>D</a:t>
            </a:r>
            <a:r>
              <a:rPr lang="en-US" sz="1600" dirty="0" smtClean="0">
                <a:cs typeface="Times New Roman" pitchFamily="18" charset="0"/>
              </a:rPr>
              <a:t>PPAC (Committee ) Assessment  &amp; Recommendation Top 3 GPS (Each Theme) to SPPAC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Award </a:t>
            </a:r>
            <a:r>
              <a:rPr lang="en-US" sz="1600" dirty="0">
                <a:cs typeface="Times New Roman" pitchFamily="18" charset="0"/>
              </a:rPr>
              <a:t>to top 3 GPs </a:t>
            </a:r>
            <a:r>
              <a:rPr lang="en-US" sz="1600" dirty="0" smtClean="0">
                <a:cs typeface="Times New Roman" pitchFamily="18" charset="0"/>
              </a:rPr>
              <a:t>@District Level (Each Theme)</a:t>
            </a:r>
          </a:p>
        </p:txBody>
      </p:sp>
      <p:sp>
        <p:nvSpPr>
          <p:cNvPr id="26" name="Rectangle 25"/>
          <p:cNvSpPr/>
          <p:nvPr/>
        </p:nvSpPr>
        <p:spPr>
          <a:xfrm>
            <a:off x="921450" y="4533311"/>
            <a:ext cx="2320574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dirty="0" smtClean="0">
                <a:cs typeface="Times New Roman" pitchFamily="18" charset="0"/>
              </a:rPr>
              <a:t>Block  Panchayat  &amp; Equivalent</a:t>
            </a:r>
            <a:endParaRPr lang="en-US" sz="1600" dirty="0">
              <a:cs typeface="Times New Roman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588781" y="4533311"/>
            <a:ext cx="8062451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Assist GPs in filling nominations of all theme 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BPPAC (Committee ) Assessment  &amp; Recommendation Top 3 GPS (Each Theme) to DPPAC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Award </a:t>
            </a:r>
            <a:r>
              <a:rPr lang="en-US" sz="1600" dirty="0">
                <a:cs typeface="Times New Roman" pitchFamily="18" charset="0"/>
              </a:rPr>
              <a:t>to top 3 GPs </a:t>
            </a:r>
            <a:r>
              <a:rPr lang="en-US" sz="1600" dirty="0" smtClean="0">
                <a:cs typeface="Times New Roman" pitchFamily="18" charset="0"/>
              </a:rPr>
              <a:t>@Block Level (Each Theme)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21450" y="5693510"/>
            <a:ext cx="2320574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dirty="0" smtClean="0">
                <a:cs typeface="Times New Roman" pitchFamily="18" charset="0"/>
              </a:rPr>
              <a:t>Gram Panchayat  &amp; Equivalent</a:t>
            </a:r>
            <a:endParaRPr lang="en-US" sz="1600" dirty="0">
              <a:cs typeface="Times New Roman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588781" y="5693510"/>
            <a:ext cx="8062451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600" dirty="0" smtClean="0">
              <a:cs typeface="Times New Roman" pitchFamily="18" charset="0"/>
            </a:endParaRPr>
          </a:p>
          <a:p>
            <a:pPr algn="ctr" eaLnBrk="1" hangingPunct="1">
              <a:defRPr/>
            </a:pPr>
            <a:endParaRPr lang="en-US" sz="1600" dirty="0">
              <a:cs typeface="Times New Roman" pitchFamily="18" charset="0"/>
            </a:endParaRP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Filled Basic Details such as </a:t>
            </a:r>
            <a:r>
              <a:rPr lang="en-US" sz="1600" dirty="0" err="1" smtClean="0">
                <a:cs typeface="Times New Roman" pitchFamily="18" charset="0"/>
              </a:rPr>
              <a:t>Sarpanch</a:t>
            </a:r>
            <a:r>
              <a:rPr lang="en-US" sz="1600" dirty="0" smtClean="0">
                <a:cs typeface="Times New Roman" pitchFamily="18" charset="0"/>
              </a:rPr>
              <a:t> &amp; Location Details,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Population &amp; ER details, PFMS mapped Bank Account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dirty="0" smtClean="0">
                <a:cs typeface="Times New Roman" pitchFamily="18" charset="0"/>
              </a:rPr>
              <a:t>Follow the general Instruction and  submit their answer/nominations of all themes to BPPAC  </a:t>
            </a:r>
          </a:p>
          <a:p>
            <a:pPr algn="ctr" eaLnBrk="1" hangingPunct="1">
              <a:defRPr/>
            </a:pPr>
            <a:endParaRPr lang="en-US" sz="1600" dirty="0" smtClean="0">
              <a:cs typeface="Times New Roman" pitchFamily="18" charset="0"/>
            </a:endParaRPr>
          </a:p>
          <a:p>
            <a:pPr algn="ctr">
              <a:defRPr/>
            </a:pPr>
            <a:r>
              <a:rPr lang="en-US" sz="1600" dirty="0" smtClean="0">
                <a:cs typeface="Times New Roman" pitchFamily="18" charset="0"/>
              </a:rPr>
              <a:t>Award </a:t>
            </a:r>
            <a:r>
              <a:rPr lang="en-US" sz="1600" dirty="0">
                <a:cs typeface="Times New Roman" pitchFamily="18" charset="0"/>
              </a:rPr>
              <a:t>to top 3 GPs </a:t>
            </a:r>
            <a:r>
              <a:rPr lang="en-US" sz="1600" dirty="0" smtClean="0">
                <a:cs typeface="Times New Roman" pitchFamily="18" charset="0"/>
              </a:rPr>
              <a:t>@Block Level (Each Theme)</a:t>
            </a:r>
          </a:p>
        </p:txBody>
      </p:sp>
    </p:spTree>
    <p:extLst>
      <p:ext uri="{BB962C8B-B14F-4D97-AF65-F5344CB8AC3E}">
        <p14:creationId xmlns:p14="http://schemas.microsoft.com/office/powerpoint/2010/main" val="356791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431" y="217161"/>
            <a:ext cx="10833853" cy="73342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Prepare Questionnaire </a:t>
            </a:r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for each Thematic Award</a:t>
            </a:r>
            <a:endParaRPr lang="en-US" sz="3200" b="1" dirty="0">
              <a:cs typeface="Times New Roman" pitchFamily="18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2844801" y="3429001"/>
            <a:ext cx="5994399" cy="19288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dirty="0">
                <a:cs typeface="Times New Roman" pitchFamily="18" charset="0"/>
              </a:rPr>
              <a:t>Create </a:t>
            </a:r>
            <a:r>
              <a:rPr lang="en-US" sz="2200" dirty="0" smtClean="0">
                <a:cs typeface="Times New Roman" pitchFamily="18" charset="0"/>
              </a:rPr>
              <a:t>Questionnaire </a:t>
            </a:r>
            <a:r>
              <a:rPr lang="en-US" sz="2200" dirty="0"/>
              <a:t>for each type of theme award .</a:t>
            </a:r>
          </a:p>
          <a:p>
            <a:pPr algn="ctr" eaLnBrk="1" hangingPunct="1">
              <a:defRPr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14401" y="1416050"/>
            <a:ext cx="3180983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200" dirty="0">
                <a:cs typeface="Times New Roman" pitchFamily="18" charset="0"/>
              </a:rPr>
              <a:t>Define Topic/Sub Topic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59301" y="1422811"/>
            <a:ext cx="2417233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200" dirty="0">
                <a:cs typeface="Times New Roman" pitchFamily="18" charset="0"/>
              </a:rPr>
              <a:t>Define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sz="2200" dirty="0">
                <a:cs typeface="Times New Roman" pitchFamily="18" charset="0"/>
              </a:rPr>
              <a:t>Question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96533" y="1447760"/>
            <a:ext cx="2868267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200" dirty="0">
                <a:cs typeface="Times New Roman" pitchFamily="18" charset="0"/>
              </a:rPr>
              <a:t>Define Indicators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2235201" y="2305010"/>
            <a:ext cx="1945401" cy="1200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9" idx="0"/>
          </p:cNvCxnSpPr>
          <p:nvPr/>
        </p:nvCxnSpPr>
        <p:spPr>
          <a:xfrm flipH="1">
            <a:off x="5842001" y="2305010"/>
            <a:ext cx="21166" cy="11239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4" idx="2"/>
            <a:endCxn id="9" idx="7"/>
          </p:cNvCxnSpPr>
          <p:nvPr/>
        </p:nvCxnSpPr>
        <p:spPr>
          <a:xfrm flipH="1">
            <a:off x="7961339" y="2305010"/>
            <a:ext cx="1069328" cy="14064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3" name="TextBox 17"/>
          <p:cNvSpPr txBox="1">
            <a:spLocks noChangeArrowheads="1"/>
          </p:cNvSpPr>
          <p:nvPr/>
        </p:nvSpPr>
        <p:spPr bwMode="auto">
          <a:xfrm>
            <a:off x="2446867" y="1196975"/>
            <a:ext cx="211243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US" altLang="en-US"/>
          </a:p>
        </p:txBody>
      </p:sp>
      <p:sp>
        <p:nvSpPr>
          <p:cNvPr id="3" name="Rectangle 2"/>
          <p:cNvSpPr/>
          <p:nvPr/>
        </p:nvSpPr>
        <p:spPr>
          <a:xfrm>
            <a:off x="293158" y="5445750"/>
            <a:ext cx="111484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000" b="1" dirty="0">
                <a:solidFill>
                  <a:srgbClr val="C00000"/>
                </a:solidFill>
                <a:cs typeface="Times New Roman" pitchFamily="18" charset="0"/>
              </a:rPr>
              <a:t>Important : </a:t>
            </a:r>
          </a:p>
          <a:p>
            <a:pPr marL="457200" indent="-457200" algn="just">
              <a:buAutoNum type="arabicPeriod"/>
            </a:pPr>
            <a:r>
              <a:rPr lang="en-US" altLang="en-US" sz="2000" b="1" dirty="0" smtClean="0">
                <a:solidFill>
                  <a:srgbClr val="C00000"/>
                </a:solidFill>
                <a:cs typeface="Times New Roman" pitchFamily="18" charset="0"/>
              </a:rPr>
              <a:t>Center ( Ministry) create questionnaire of all themes</a:t>
            </a:r>
          </a:p>
          <a:p>
            <a:pPr marL="457200" indent="-457200" algn="just">
              <a:buAutoNum type="arabicPeriod"/>
            </a:pPr>
            <a:r>
              <a:rPr lang="en-US" altLang="en-US" sz="2000" b="1" dirty="0" smtClean="0">
                <a:solidFill>
                  <a:srgbClr val="C00000"/>
                </a:solidFill>
                <a:cs typeface="Times New Roman" pitchFamily="18" charset="0"/>
              </a:rPr>
              <a:t>State has to configure work </a:t>
            </a:r>
            <a:r>
              <a:rPr lang="en-US" altLang="en-US" sz="2000" b="1" dirty="0">
                <a:solidFill>
                  <a:srgbClr val="C00000"/>
                </a:solidFill>
                <a:cs typeface="Times New Roman" pitchFamily="18" charset="0"/>
              </a:rPr>
              <a:t>flow </a:t>
            </a:r>
            <a:r>
              <a:rPr lang="en-US" altLang="en-US" sz="2000" b="1" dirty="0" smtClean="0">
                <a:solidFill>
                  <a:srgbClr val="C00000"/>
                </a:solidFill>
                <a:cs typeface="Times New Roman" pitchFamily="18" charset="0"/>
              </a:rPr>
              <a:t>( BPPAC,DPPAC and SPPAC) , before publishing questionnaires </a:t>
            </a:r>
            <a:endParaRPr lang="en-US" altLang="en-US" sz="2000" b="1" dirty="0">
              <a:solidFill>
                <a:srgbClr val="C0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53188" y="214385"/>
            <a:ext cx="11645153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Prepare Type of Questions</a:t>
            </a:r>
            <a:endParaRPr 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9510491"/>
              </p:ext>
            </p:extLst>
          </p:nvPr>
        </p:nvGraphicFramePr>
        <p:xfrm>
          <a:off x="383459" y="1907459"/>
          <a:ext cx="11514882" cy="4597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0" name="Picture" r:id="rId3" imgW="12638095" imgH="6980952" progId="StaticDib">
                  <p:embed/>
                </p:oleObj>
              </mc:Choice>
              <mc:Fallback>
                <p:oleObj name="Picture" r:id="rId3" imgW="12638095" imgH="6980952" progId="StaticDib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459" y="1907459"/>
                        <a:ext cx="11514882" cy="45971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531596" y="679034"/>
            <a:ext cx="11218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Provision for Creation  of Quantitative and Subjective Type of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The specific Questions Headers/descriptions are recorded as per the question need.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Type of Questions ( Radio Option, Check Box, Grid Type formula based questions are selected and 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relevant Answer Marking Indicator can be </a:t>
            </a:r>
            <a:r>
              <a:rPr lang="en-US" dirty="0" err="1" smtClean="0">
                <a:solidFill>
                  <a:schemeClr val="bg1"/>
                </a:solidFill>
              </a:rPr>
              <a:t>choosen</a:t>
            </a:r>
            <a:r>
              <a:rPr lang="en-US" dirty="0" smtClean="0">
                <a:solidFill>
                  <a:schemeClr val="bg1"/>
                </a:solidFill>
              </a:rPr>
              <a:t> 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59354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44E9B5-138C-B984-3015-5B0F71793B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837" b="5074"/>
          <a:stretch/>
        </p:blipFill>
        <p:spPr bwMode="auto">
          <a:xfrm>
            <a:off x="266252" y="1651818"/>
            <a:ext cx="11645153" cy="4779947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53188" y="214385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Manage Questionnaire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3626" y="763024"/>
            <a:ext cx="11537779" cy="66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 smtClean="0">
                <a:solidFill>
                  <a:schemeClr val="bg1"/>
                </a:solidFill>
              </a:rPr>
              <a:t>View Option  available to view questions wise questionnaire prepared and frozen </a:t>
            </a:r>
          </a:p>
          <a:p>
            <a:pPr marL="571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 smtClean="0">
                <a:solidFill>
                  <a:schemeClr val="bg1"/>
                </a:solidFill>
              </a:rPr>
              <a:t>Questionnaire can be Modify/Delete/Rearrange ( Questions) before frozen .</a:t>
            </a:r>
          </a:p>
        </p:txBody>
      </p:sp>
    </p:spTree>
    <p:extLst>
      <p:ext uri="{BB962C8B-B14F-4D97-AF65-F5344CB8AC3E}">
        <p14:creationId xmlns:p14="http://schemas.microsoft.com/office/powerpoint/2010/main" val="238903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53188" y="214385"/>
            <a:ext cx="1164515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Create </a:t>
            </a:r>
            <a:r>
              <a:rPr lang="en-US" sz="2600" b="1" dirty="0" smtClean="0">
                <a:solidFill>
                  <a:srgbClr val="FFFF00"/>
                </a:solidFill>
              </a:rPr>
              <a:t>Questionnaire</a:t>
            </a:r>
            <a:endParaRPr lang="en-US" sz="2600" b="1" dirty="0">
              <a:solidFill>
                <a:srgbClr val="FFFF00"/>
              </a:solidFill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6913738"/>
              </p:ext>
            </p:extLst>
          </p:nvPr>
        </p:nvGraphicFramePr>
        <p:xfrm>
          <a:off x="334297" y="867591"/>
          <a:ext cx="11651226" cy="56390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6" name="Picture" r:id="rId3" imgW="12457143" imgH="6885714" progId="StaticDib">
                  <p:embed/>
                </p:oleObj>
              </mc:Choice>
              <mc:Fallback>
                <p:oleObj name="Picture" r:id="rId3" imgW="12457143" imgH="6885714" progId="StaticDib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297" y="867591"/>
                        <a:ext cx="11651226" cy="563904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8903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6646FA-4517-3957-3C01-15E4226DA908}"/>
              </a:ext>
            </a:extLst>
          </p:cNvPr>
          <p:cNvSpPr txBox="1"/>
          <p:nvPr/>
        </p:nvSpPr>
        <p:spPr>
          <a:xfrm>
            <a:off x="3223357" y="901536"/>
            <a:ext cx="5620197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/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State Admin Roles</a:t>
            </a:r>
            <a:endParaRPr lang="en-US" sz="4400" b="1" dirty="0">
              <a:ln/>
              <a:solidFill>
                <a:schemeClr val="accent2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3150" y="2650322"/>
            <a:ext cx="6292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en-US" altLang="en-US" sz="2400" dirty="0" smtClean="0">
                <a:solidFill>
                  <a:schemeClr val="bg1"/>
                </a:solidFill>
                <a:cs typeface="Times New Roman" pitchFamily="18" charset="0"/>
              </a:rPr>
              <a:t>Capturing Theme wise Orientation details</a:t>
            </a:r>
          </a:p>
          <a:p>
            <a:pPr marL="342900" indent="-342900" algn="just">
              <a:buAutoNum type="arabicPeriod"/>
            </a:pPr>
            <a:r>
              <a:rPr lang="en-US" altLang="en-US" sz="2400" dirty="0" smtClean="0">
                <a:solidFill>
                  <a:schemeClr val="bg1"/>
                </a:solidFill>
                <a:cs typeface="Times New Roman" pitchFamily="18" charset="0"/>
              </a:rPr>
              <a:t>Configure Workflow of BPPAC/DPPAC/SPPAC</a:t>
            </a:r>
          </a:p>
          <a:p>
            <a:pPr marL="342900" indent="-342900" algn="just">
              <a:buAutoNum type="arabicPeriod"/>
            </a:pPr>
            <a:r>
              <a:rPr lang="en-US" altLang="en-US" sz="2400" dirty="0" smtClean="0">
                <a:solidFill>
                  <a:schemeClr val="bg1"/>
                </a:solidFill>
                <a:cs typeface="Times New Roman" pitchFamily="18" charset="0"/>
              </a:rPr>
              <a:t>Publishing Questionnaire</a:t>
            </a:r>
            <a:endParaRPr lang="en-US" altLang="en-US" sz="2400" dirty="0">
              <a:solidFill>
                <a:schemeClr val="bg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25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39985" y="714153"/>
            <a:ext cx="116472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 smtClean="0">
                <a:solidFill>
                  <a:schemeClr val="bg1"/>
                </a:solidFill>
              </a:rPr>
              <a:t>Cascaded type training-cum-orientation </a:t>
            </a:r>
            <a:r>
              <a:rPr lang="en-US" altLang="en-US" sz="2000" dirty="0" err="1" smtClean="0">
                <a:solidFill>
                  <a:schemeClr val="bg1"/>
                </a:solidFill>
              </a:rPr>
              <a:t>programme</a:t>
            </a:r>
            <a:r>
              <a:rPr lang="en-US" altLang="en-US" sz="2000" dirty="0" smtClean="0">
                <a:solidFill>
                  <a:schemeClr val="bg1"/>
                </a:solidFill>
              </a:rPr>
              <a:t> is to be organized by state team and district team</a:t>
            </a:r>
          </a:p>
          <a:p>
            <a:pPr marL="571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 smtClean="0">
                <a:solidFill>
                  <a:schemeClr val="bg1"/>
                </a:solidFill>
              </a:rPr>
              <a:t>Block Level officials will be master trainer and assist GPs in filling questionnaire correctly.</a:t>
            </a:r>
          </a:p>
          <a:p>
            <a:pPr marL="571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 smtClean="0">
                <a:solidFill>
                  <a:schemeClr val="bg1"/>
                </a:solidFill>
              </a:rPr>
              <a:t>No. of officials trained for all themes are recorded in this format.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3457" y="173604"/>
            <a:ext cx="11041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Capturing Orientation Details </a:t>
            </a:r>
            <a:endParaRPr lang="en-US" sz="2400" b="1" dirty="0">
              <a:solidFill>
                <a:srgbClr val="FFFF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570" t="18166" r="1817" b="74035"/>
          <a:stretch/>
        </p:blipFill>
        <p:spPr>
          <a:xfrm>
            <a:off x="239986" y="1870256"/>
            <a:ext cx="11647214" cy="5476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14570" t="32866" r="1817" b="11001"/>
          <a:stretch/>
        </p:blipFill>
        <p:spPr>
          <a:xfrm>
            <a:off x="239985" y="2418735"/>
            <a:ext cx="11647214" cy="412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28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5" name="Rectangle 64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53188" y="214385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Work Flow Configuration for BPPAC/DPPAC/SPPAC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1007" y="735012"/>
            <a:ext cx="116451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dirty="0" smtClean="0">
                <a:solidFill>
                  <a:srgbClr val="FFC000"/>
                </a:solidFill>
                <a:cs typeface="Times New Roman" pitchFamily="18" charset="0"/>
              </a:rPr>
              <a:t>Note: This year work flow configuration functionality will not be enabled to states for editing, state, as it is mandatory for all states to do record  assessment at </a:t>
            </a:r>
            <a:r>
              <a:rPr lang="en-US" dirty="0" smtClean="0">
                <a:solidFill>
                  <a:srgbClr val="FFC000"/>
                </a:solidFill>
              </a:rPr>
              <a:t>BPPAC,DPPAC,SPPAC</a:t>
            </a:r>
            <a:r>
              <a:rPr lang="en-US" altLang="en-US" dirty="0" smtClean="0">
                <a:solidFill>
                  <a:srgbClr val="FFC000"/>
                </a:solidFill>
                <a:cs typeface="Times New Roman" pitchFamily="18" charset="0"/>
              </a:rPr>
              <a:t> </a:t>
            </a:r>
          </a:p>
          <a:p>
            <a:pPr algn="just"/>
            <a:r>
              <a:rPr lang="en-US" altLang="en-US" dirty="0" smtClean="0">
                <a:solidFill>
                  <a:schemeClr val="bg1"/>
                </a:solidFill>
                <a:cs typeface="Times New Roman" pitchFamily="18" charset="0"/>
              </a:rPr>
              <a:t>State has to save the configured work flow as set by the Ministry</a:t>
            </a:r>
            <a:endParaRPr lang="en-US" altLang="en-US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685017B-BD1D-EDFF-BA21-F1C6B7AAFA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122" b="5074"/>
          <a:stretch/>
        </p:blipFill>
        <p:spPr bwMode="auto">
          <a:xfrm>
            <a:off x="381008" y="1717305"/>
            <a:ext cx="11645153" cy="5140268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7142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8E1957-BBA9-5414-A362-AF4E708A78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838" b="6214"/>
          <a:stretch/>
        </p:blipFill>
        <p:spPr bwMode="auto">
          <a:xfrm>
            <a:off x="253189" y="1516876"/>
            <a:ext cx="11645152" cy="5195566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3188" y="214385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Publish Questionnaire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5401" y="723267"/>
            <a:ext cx="11412974" cy="66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It will  display the questions wise questionnaire prepared for each theme and  its frozen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Once it is published then it is visible in GP user.</a:t>
            </a:r>
          </a:p>
        </p:txBody>
      </p:sp>
    </p:spTree>
    <p:extLst>
      <p:ext uri="{BB962C8B-B14F-4D97-AF65-F5344CB8AC3E}">
        <p14:creationId xmlns:p14="http://schemas.microsoft.com/office/powerpoint/2010/main" val="21496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6646FA-4517-3957-3C01-15E4226DA908}"/>
              </a:ext>
            </a:extLst>
          </p:cNvPr>
          <p:cNvSpPr txBox="1"/>
          <p:nvPr/>
        </p:nvSpPr>
        <p:spPr>
          <a:xfrm>
            <a:off x="3223357" y="901536"/>
            <a:ext cx="5620197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/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Gram Panchayat User</a:t>
            </a:r>
            <a:endParaRPr lang="en-US" sz="4400" b="1" dirty="0">
              <a:ln/>
              <a:solidFill>
                <a:schemeClr val="accent2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42443" y="2572085"/>
            <a:ext cx="7813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en-US" sz="2400" dirty="0" smtClean="0">
                <a:solidFill>
                  <a:schemeClr val="bg1"/>
                </a:solidFill>
                <a:cs typeface="Times New Roman" pitchFamily="18" charset="0"/>
              </a:rPr>
              <a:t>Basic Details entry for a Panchayat</a:t>
            </a:r>
          </a:p>
          <a:p>
            <a:pPr marL="342900" indent="-342900">
              <a:buAutoNum type="arabicPeriod"/>
            </a:pPr>
            <a:r>
              <a:rPr lang="en-US" altLang="en-US" sz="2400" dirty="0" smtClean="0">
                <a:solidFill>
                  <a:schemeClr val="bg1"/>
                </a:solidFill>
                <a:cs typeface="Times New Roman" pitchFamily="18" charset="0"/>
              </a:rPr>
              <a:t>Answer  Questionnaire</a:t>
            </a:r>
          </a:p>
          <a:p>
            <a:pPr marL="342900" indent="-342900">
              <a:buAutoNum type="arabicPeriod"/>
            </a:pPr>
            <a:r>
              <a:rPr lang="en-US" altLang="en-US" sz="2400" dirty="0" smtClean="0">
                <a:solidFill>
                  <a:schemeClr val="bg1"/>
                </a:solidFill>
                <a:cs typeface="Times New Roman" pitchFamily="18" charset="0"/>
              </a:rPr>
              <a:t>Uploading attachment (Supporting documents)</a:t>
            </a:r>
            <a:endParaRPr lang="en-US" altLang="en-US" sz="2400" dirty="0">
              <a:solidFill>
                <a:schemeClr val="bg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25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53188" y="214385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Basic Details of Gram Panchayat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0009" y="676050"/>
            <a:ext cx="11032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 Before start of answering any questionnaire,  every gram panchayat has to enter and save  the Basic  Details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rgbClr val="FFFF00"/>
                </a:solidFill>
              </a:rPr>
              <a:t>Basic Details </a:t>
            </a:r>
            <a:r>
              <a:rPr lang="en-US" altLang="en-US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Add  : </a:t>
            </a:r>
            <a:r>
              <a:rPr lang="en-US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To Record the basic details in the form. Such as </a:t>
            </a:r>
            <a:r>
              <a:rPr lang="en-US" altLang="en-US" dirty="0" err="1" smtClean="0">
                <a:solidFill>
                  <a:schemeClr val="bg1"/>
                </a:solidFill>
                <a:sym typeface="Wingdings" panose="05000000000000000000" pitchFamily="2" charset="2"/>
              </a:rPr>
              <a:t>Sarpanch</a:t>
            </a:r>
            <a:r>
              <a:rPr lang="en-US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 details, Panchayat locations, No. of Households, No. of School, No. of </a:t>
            </a:r>
            <a:r>
              <a:rPr lang="en-US" altLang="en-US" dirty="0" err="1" smtClean="0">
                <a:solidFill>
                  <a:schemeClr val="bg1"/>
                </a:solidFill>
                <a:sym typeface="Wingdings" panose="05000000000000000000" pitchFamily="2" charset="2"/>
              </a:rPr>
              <a:t>Anganwadi</a:t>
            </a:r>
            <a:r>
              <a:rPr lang="en-US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, Populations details etc.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>
                <a:solidFill>
                  <a:srgbClr val="FFFF00"/>
                </a:solidFill>
              </a:rPr>
              <a:t>Basic Details </a:t>
            </a:r>
            <a:r>
              <a:rPr lang="en-US" altLang="en-US" dirty="0">
                <a:solidFill>
                  <a:srgbClr val="FFFF00"/>
                </a:solidFill>
                <a:sym typeface="Wingdings" panose="05000000000000000000" pitchFamily="2" charset="2"/>
              </a:rPr>
              <a:t> </a:t>
            </a:r>
            <a:r>
              <a:rPr lang="en-US" altLang="en-US" dirty="0" smtClean="0">
                <a:solidFill>
                  <a:srgbClr val="FFFF00"/>
                </a:solidFill>
                <a:sym typeface="Wingdings" panose="05000000000000000000" pitchFamily="2" charset="2"/>
              </a:rPr>
              <a:t>Manage  </a:t>
            </a:r>
            <a:r>
              <a:rPr lang="en-US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:To Modify/Delete the already entered basic details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 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2417" t="26814" r="2062" b="14281"/>
          <a:stretch/>
        </p:blipFill>
        <p:spPr>
          <a:xfrm>
            <a:off x="253188" y="2054942"/>
            <a:ext cx="11645153" cy="464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53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87851" y="235090"/>
            <a:ext cx="11416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solidFill>
                  <a:schemeClr val="bg1"/>
                </a:solidFill>
              </a:rPr>
              <a:t>                                           </a:t>
            </a:r>
            <a:r>
              <a:rPr lang="en-US" sz="2400" b="1" dirty="0" smtClean="0">
                <a:solidFill>
                  <a:srgbClr val="FFFF00"/>
                </a:solidFill>
              </a:rPr>
              <a:t>Basic Details of Gram Panchayat                                              </a:t>
            </a:r>
            <a:r>
              <a:rPr lang="en-US" sz="2400" b="1" dirty="0" smtClean="0">
                <a:solidFill>
                  <a:schemeClr val="bg1"/>
                </a:solidFill>
              </a:rPr>
              <a:t>..Cont.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81781" y="709505"/>
            <a:ext cx="111399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dirty="0" smtClean="0">
                <a:solidFill>
                  <a:schemeClr val="bg1"/>
                </a:solidFill>
              </a:rPr>
              <a:t>Capture of Locations Details , No </a:t>
            </a:r>
            <a:r>
              <a:rPr lang="en-US" altLang="en-US" dirty="0">
                <a:solidFill>
                  <a:schemeClr val="bg1"/>
                </a:solidFill>
              </a:rPr>
              <a:t>of </a:t>
            </a:r>
            <a:r>
              <a:rPr lang="en-US" altLang="en-US" dirty="0" smtClean="0">
                <a:solidFill>
                  <a:schemeClr val="bg1"/>
                </a:solidFill>
              </a:rPr>
              <a:t>Household</a:t>
            </a:r>
            <a:r>
              <a:rPr lang="en-US" altLang="en-US" dirty="0">
                <a:solidFill>
                  <a:schemeClr val="bg1"/>
                </a:solidFill>
              </a:rPr>
              <a:t>, No of school, No of </a:t>
            </a:r>
            <a:r>
              <a:rPr lang="en-US" altLang="en-US" dirty="0" err="1" smtClean="0">
                <a:solidFill>
                  <a:schemeClr val="bg1"/>
                </a:solidFill>
              </a:rPr>
              <a:t>Anaganwadi</a:t>
            </a:r>
            <a:r>
              <a:rPr lang="en-US" altLang="en-US" dirty="0" smtClean="0">
                <a:solidFill>
                  <a:schemeClr val="bg1"/>
                </a:solidFill>
              </a:rPr>
              <a:t> Details of Gram Panchayat </a:t>
            </a:r>
            <a:r>
              <a:rPr lang="en-US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 </a:t>
            </a:r>
            <a:endParaRPr lang="en-IN" dirty="0"/>
          </a:p>
          <a:p>
            <a:r>
              <a:rPr lang="en-US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 </a:t>
            </a:r>
            <a:endParaRPr lang="en-IN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7773" t="11563" r="2359" b="45492"/>
          <a:stretch/>
        </p:blipFill>
        <p:spPr>
          <a:xfrm>
            <a:off x="387851" y="1347020"/>
            <a:ext cx="11528846" cy="5034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98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04824" y="236575"/>
            <a:ext cx="11416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b="1" dirty="0" smtClean="0">
                <a:solidFill>
                  <a:schemeClr val="bg1"/>
                </a:solidFill>
              </a:rPr>
              <a:t>                                              </a:t>
            </a:r>
            <a:r>
              <a:rPr lang="en-US" sz="2400" b="1" dirty="0" smtClean="0">
                <a:solidFill>
                  <a:srgbClr val="FFFF00"/>
                </a:solidFill>
              </a:rPr>
              <a:t>Basic </a:t>
            </a:r>
            <a:r>
              <a:rPr lang="en-US" sz="2400" b="1" dirty="0">
                <a:solidFill>
                  <a:srgbClr val="FFFF00"/>
                </a:solidFill>
              </a:rPr>
              <a:t>d</a:t>
            </a:r>
            <a:r>
              <a:rPr lang="en-US" sz="2400" b="1" dirty="0" smtClean="0">
                <a:solidFill>
                  <a:srgbClr val="FFFF00"/>
                </a:solidFill>
              </a:rPr>
              <a:t>etails of Gram Panchayat                                               </a:t>
            </a:r>
            <a:r>
              <a:rPr lang="en-US" sz="2200" b="1" dirty="0" smtClean="0">
                <a:solidFill>
                  <a:schemeClr val="bg1"/>
                </a:solidFill>
              </a:rPr>
              <a:t>..Cont.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4824" y="806245"/>
            <a:ext cx="73598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dirty="0" smtClean="0">
                <a:solidFill>
                  <a:schemeClr val="bg1"/>
                </a:solidFill>
              </a:rPr>
              <a:t>Capture of  No of  Male , Female in Populations and ER details </a:t>
            </a:r>
            <a:r>
              <a:rPr lang="en-US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 </a:t>
            </a:r>
            <a:endParaRPr lang="en-IN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0763" t="27962" r="2749" b="33563"/>
          <a:stretch/>
        </p:blipFill>
        <p:spPr>
          <a:xfrm>
            <a:off x="404824" y="1206073"/>
            <a:ext cx="11285731" cy="23015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10804" t="28929" r="3412" b="20181"/>
          <a:stretch/>
        </p:blipFill>
        <p:spPr>
          <a:xfrm>
            <a:off x="405589" y="3429000"/>
            <a:ext cx="11284965" cy="313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5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D34A4D5-3D22-75C1-0276-0631735EC1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31" t="16248" r="1923" b="5929"/>
          <a:stretch/>
        </p:blipFill>
        <p:spPr bwMode="auto">
          <a:xfrm>
            <a:off x="693451" y="1371600"/>
            <a:ext cx="10804332" cy="5223600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3188" y="214385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Capture PFMS Mapped Bank Details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452" y="763024"/>
            <a:ext cx="11645153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Capture PFMS Mapped Bank Details  for online transfer of awarded money in  case of </a:t>
            </a:r>
            <a:r>
              <a:rPr lang="en-US" altLang="en-US" dirty="0" err="1" smtClean="0">
                <a:solidFill>
                  <a:schemeClr val="bg1"/>
                </a:solidFill>
              </a:rPr>
              <a:t>of</a:t>
            </a:r>
            <a:r>
              <a:rPr lang="en-US" altLang="en-US" dirty="0" smtClean="0">
                <a:solidFill>
                  <a:schemeClr val="bg1"/>
                </a:solidFill>
              </a:rPr>
              <a:t> awarded .</a:t>
            </a:r>
          </a:p>
        </p:txBody>
      </p:sp>
    </p:spTree>
    <p:extLst>
      <p:ext uri="{BB962C8B-B14F-4D97-AF65-F5344CB8AC3E}">
        <p14:creationId xmlns:p14="http://schemas.microsoft.com/office/powerpoint/2010/main" val="50256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87874" y="554019"/>
            <a:ext cx="11645153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Questionnaire  : General Instructions   </a:t>
            </a:r>
            <a:endParaRPr 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8090" y="1208171"/>
            <a:ext cx="10903975" cy="41763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ctr">
              <a:lnSpc>
                <a:spcPct val="170000"/>
              </a:lnSpc>
              <a:spcAft>
                <a:spcPts val="600"/>
              </a:spcAft>
              <a:defRPr/>
            </a:pPr>
            <a:r>
              <a:rPr lang="en-US" altLang="en-US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Before answering  questionnaire</a:t>
            </a:r>
            <a:r>
              <a:rPr lang="en-US" altLang="en-US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altLang="en-US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Panchayat</a:t>
            </a:r>
            <a:r>
              <a:rPr lang="en-US" altLang="en-US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en-US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 </a:t>
            </a:r>
            <a:r>
              <a:rPr lang="en-US" altLang="en-US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read all general instructions carefully </a:t>
            </a:r>
            <a:r>
              <a:rPr lang="en-US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indent="-228600" algn="ctr">
              <a:lnSpc>
                <a:spcPct val="170000"/>
              </a:lnSpc>
              <a:spcAft>
                <a:spcPts val="600"/>
              </a:spcAft>
              <a:defRPr/>
            </a:pPr>
            <a:endParaRPr lang="en-US" altLang="en-US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-228600">
              <a:lnSpc>
                <a:spcPct val="170000"/>
              </a:lnSpc>
              <a:spcAft>
                <a:spcPts val="600"/>
              </a:spcAft>
              <a:defRPr/>
            </a:pPr>
            <a:r>
              <a:rPr lang="en-US" altLang="en-US" sz="1600" b="1" dirty="0" smtClean="0">
                <a:solidFill>
                  <a:schemeClr val="bg1"/>
                </a:solidFill>
              </a:rPr>
              <a:t>1.System will give ZERO marks against the non-attempting or wrongly attempt  of any question .</a:t>
            </a:r>
          </a:p>
          <a:p>
            <a:pPr indent="-228600">
              <a:lnSpc>
                <a:spcPct val="170000"/>
              </a:lnSpc>
              <a:spcAft>
                <a:spcPts val="600"/>
              </a:spcAft>
              <a:defRPr/>
            </a:pPr>
            <a:r>
              <a:rPr lang="en-US" altLang="en-US" sz="1600" b="1" dirty="0" smtClean="0">
                <a:solidFill>
                  <a:schemeClr val="bg1"/>
                </a:solidFill>
              </a:rPr>
              <a:t>2. In few question, File attachment in the form of </a:t>
            </a:r>
            <a:r>
              <a:rPr lang="en-US" altLang="en-US" sz="1600" b="1" dirty="0" err="1" smtClean="0">
                <a:solidFill>
                  <a:schemeClr val="bg1"/>
                </a:solidFill>
              </a:rPr>
              <a:t>pdf</a:t>
            </a:r>
            <a:r>
              <a:rPr lang="en-US" altLang="en-US" sz="1600" b="1" dirty="0" smtClean="0">
                <a:solidFill>
                  <a:schemeClr val="bg1"/>
                </a:solidFill>
              </a:rPr>
              <a:t>/jpeg is mandatory . </a:t>
            </a:r>
          </a:p>
          <a:p>
            <a:pPr indent="-228600">
              <a:lnSpc>
                <a:spcPct val="170000"/>
              </a:lnSpc>
              <a:spcAft>
                <a:spcPts val="600"/>
              </a:spcAft>
              <a:defRPr/>
            </a:pPr>
            <a:r>
              <a:rPr lang="en-US" altLang="en-US" sz="1600" b="1" dirty="0" smtClean="0">
                <a:solidFill>
                  <a:schemeClr val="bg1"/>
                </a:solidFill>
              </a:rPr>
              <a:t>3. File upload size must be in specified range, special characters (*, %, @, !, &amp; etc) are not allowed in file name and only one dot ‘.’ is allowed in the file name saving.</a:t>
            </a:r>
          </a:p>
          <a:p>
            <a:pPr indent="-228600">
              <a:lnSpc>
                <a:spcPct val="170000"/>
              </a:lnSpc>
              <a:spcAft>
                <a:spcPts val="600"/>
              </a:spcAft>
              <a:defRPr/>
            </a:pPr>
            <a:r>
              <a:rPr lang="en-US" altLang="en-US" sz="1600" b="1" dirty="0" smtClean="0">
                <a:solidFill>
                  <a:schemeClr val="bg1"/>
                </a:solidFill>
              </a:rPr>
              <a:t>4. Scanning of documents  in the form of file must be by reliable  software ( Avoid pirated software source ), other wise due to security concern file will not be uploaded .</a:t>
            </a:r>
          </a:p>
          <a:p>
            <a:pPr indent="-228600">
              <a:lnSpc>
                <a:spcPct val="170000"/>
              </a:lnSpc>
              <a:spcAft>
                <a:spcPts val="600"/>
              </a:spcAft>
              <a:defRPr/>
            </a:pPr>
            <a:r>
              <a:rPr lang="en-US" altLang="en-US" sz="1600" b="1" dirty="0" smtClean="0">
                <a:solidFill>
                  <a:schemeClr val="bg1"/>
                </a:solidFill>
              </a:rPr>
              <a:t>5. After submission of nomination, </a:t>
            </a:r>
            <a:r>
              <a:rPr lang="en-US" altLang="en-US" sz="1600" b="1" dirty="0" err="1" smtClean="0">
                <a:solidFill>
                  <a:schemeClr val="bg1"/>
                </a:solidFill>
              </a:rPr>
              <a:t>panchayat</a:t>
            </a:r>
            <a:r>
              <a:rPr lang="en-US" altLang="en-US" sz="1600" b="1" dirty="0" smtClean="0">
                <a:solidFill>
                  <a:schemeClr val="bg1"/>
                </a:solidFill>
              </a:rPr>
              <a:t> can download the answered questionnaire using manage option</a:t>
            </a:r>
            <a:endParaRPr lang="en-US" alt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24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23768" y="214385"/>
            <a:ext cx="9774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Answer Questionnaire                                                 </a:t>
            </a:r>
            <a:r>
              <a:rPr lang="en-US" sz="2400" b="1" dirty="0" smtClean="0">
                <a:solidFill>
                  <a:schemeClr val="bg1"/>
                </a:solidFill>
              </a:rPr>
              <a:t>..Contd.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9315" y="710773"/>
            <a:ext cx="11645153" cy="1818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 smtClean="0">
                <a:solidFill>
                  <a:srgbClr val="FFFF00"/>
                </a:solidFill>
              </a:rPr>
              <a:t>Answer Details </a:t>
            </a:r>
            <a:r>
              <a:rPr lang="en-US" altLang="en-US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Add </a:t>
            </a:r>
            <a:r>
              <a:rPr lang="en-US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: To start answering questionnaire  by selecting the desired thematic questionnaire.</a:t>
            </a:r>
            <a:endParaRPr lang="en-US" altLang="en-US" dirty="0" smtClean="0">
              <a:solidFill>
                <a:schemeClr val="bg1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 smtClean="0">
                <a:solidFill>
                  <a:schemeClr val="bg1"/>
                </a:solidFill>
              </a:rPr>
              <a:t>One Question visible at a time with answer option . </a:t>
            </a:r>
            <a:r>
              <a:rPr lang="en-US" alt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 /Previous </a:t>
            </a:r>
            <a:r>
              <a:rPr lang="en-US" altLang="en-US" dirty="0" smtClean="0">
                <a:solidFill>
                  <a:schemeClr val="bg1"/>
                </a:solidFill>
              </a:rPr>
              <a:t>button can be used to move from one question to another OR can move directly to desired question by clicking on desired umber ( 1,2,3…..13,14) from left side grid.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Un-answered or wrongly answered question would be highlighted with  </a:t>
            </a:r>
            <a:r>
              <a:rPr lang="en-US" dirty="0" smtClean="0">
                <a:solidFill>
                  <a:srgbClr val="FF0000"/>
                </a:solidFill>
              </a:rPr>
              <a:t>Red color </a:t>
            </a:r>
            <a:r>
              <a:rPr lang="en-US" dirty="0" smtClean="0">
                <a:solidFill>
                  <a:schemeClr val="bg1"/>
                </a:solidFill>
              </a:rPr>
              <a:t>boundary  and  system will allocate ZERO Mark against such answers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3997" t="9278" r="-293" b="22708"/>
          <a:stretch/>
        </p:blipFill>
        <p:spPr>
          <a:xfrm>
            <a:off x="278550" y="2202426"/>
            <a:ext cx="11756134" cy="446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57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1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D31F17-667A-AC0E-846A-01854D453B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528" t="13194" b="28481"/>
          <a:stretch/>
        </p:blipFill>
        <p:spPr bwMode="auto">
          <a:xfrm>
            <a:off x="579177" y="1799303"/>
            <a:ext cx="11319164" cy="4896465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3188" y="214385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Manage Answer Details 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3423" y="682460"/>
            <a:ext cx="11645153" cy="99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This module may be used to VIEW, MODIFY and DELETE already answered questions  ( Answer details -&gt;Manage 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Upload </a:t>
            </a:r>
            <a:r>
              <a:rPr lang="en-US" altLang="en-US" dirty="0" err="1" smtClean="0">
                <a:solidFill>
                  <a:schemeClr val="bg1"/>
                </a:solidFill>
              </a:rPr>
              <a:t>Attachement</a:t>
            </a:r>
            <a:r>
              <a:rPr lang="en-US" altLang="en-US" dirty="0" smtClean="0">
                <a:solidFill>
                  <a:schemeClr val="bg1"/>
                </a:solidFill>
              </a:rPr>
              <a:t> : To Upload the scan file  in PDF/JPG format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Click on PDF : Panchayat can download the answered questionnaire </a:t>
            </a:r>
          </a:p>
        </p:txBody>
      </p:sp>
    </p:spTree>
    <p:extLst>
      <p:ext uri="{BB962C8B-B14F-4D97-AF65-F5344CB8AC3E}">
        <p14:creationId xmlns:p14="http://schemas.microsoft.com/office/powerpoint/2010/main" val="61014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7512" y="1130710"/>
            <a:ext cx="10953751" cy="55158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85750" lvl="0" indent="-28575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100" dirty="0" smtClean="0">
                <a:solidFill>
                  <a:schemeClr val="bg1"/>
                </a:solidFill>
                <a:cs typeface="Times New Roman" pitchFamily="18" charset="0"/>
              </a:rPr>
              <a:t>Cascaded </a:t>
            </a: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level training-cum-orientation </a:t>
            </a:r>
            <a:r>
              <a:rPr lang="en-US" altLang="en-US" sz="2100" dirty="0" err="1">
                <a:solidFill>
                  <a:schemeClr val="bg1"/>
                </a:solidFill>
                <a:cs typeface="Times New Roman" pitchFamily="18" charset="0"/>
              </a:rPr>
              <a:t>programme</a:t>
            </a: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 @District by State  teams and @Block Level by District teams</a:t>
            </a:r>
          </a:p>
          <a:p>
            <a:pPr marL="285750" lvl="0" indent="-28575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Block Level trained resources will assist their Gram Panchayats in filling questionnaire. </a:t>
            </a:r>
          </a:p>
          <a:p>
            <a:pPr marL="285750" lvl="0" indent="-28575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Before filling Online questionnaire, GPs be advised to download the blank questionnaire, print it and fill up the answer details with pen. It will save time and minimize errors.</a:t>
            </a:r>
          </a:p>
          <a:p>
            <a:pPr marL="285750" lvl="0" indent="-28575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GPs should keep ready uploading files in PDF/JPG format using the genuine scanning tools.(Avoid pirated software tools due to cyber security concern).</a:t>
            </a:r>
          </a:p>
          <a:p>
            <a:pPr marL="285750" lvl="0" indent="-28575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GPs should save the questionnaire after filling one or two questions and later on other questions can be filled using the </a:t>
            </a:r>
            <a:r>
              <a:rPr lang="en-US" altLang="en-US" sz="2100" dirty="0" err="1">
                <a:solidFill>
                  <a:schemeClr val="bg1"/>
                </a:solidFill>
                <a:cs typeface="Times New Roman" pitchFamily="18" charset="0"/>
              </a:rPr>
              <a:t>Manage</a:t>
            </a:r>
            <a:r>
              <a:rPr lang="en-US" altLang="en-US" sz="2100" dirty="0" err="1">
                <a:solidFill>
                  <a:schemeClr val="bg1"/>
                </a:solidFill>
                <a:cs typeface="Times New Roman" pitchFamily="18" charset="0"/>
                <a:sym typeface="Wingdings" panose="05000000000000000000" pitchFamily="2" charset="2"/>
              </a:rPr>
              <a:t></a:t>
            </a:r>
            <a:r>
              <a:rPr lang="en-US" altLang="en-US" sz="2100" dirty="0" err="1">
                <a:solidFill>
                  <a:schemeClr val="bg1"/>
                </a:solidFill>
                <a:cs typeface="Times New Roman" pitchFamily="18" charset="0"/>
              </a:rPr>
              <a:t>Modify</a:t>
            </a: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.</a:t>
            </a:r>
          </a:p>
          <a:p>
            <a:pPr marL="285750" lvl="0" indent="-28575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Before final freezing questionnaire, GPs should verify correctness of saved answer details personally or can take help of Block level officials. </a:t>
            </a:r>
          </a:p>
          <a:p>
            <a:pPr marL="285750" lvl="0" indent="-28575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GPs should not wait till last cutoff date and should freeze their saved answer timely.( Especially bigger </a:t>
            </a:r>
            <a:r>
              <a:rPr lang="en-US" altLang="en-US" sz="2100" dirty="0" err="1">
                <a:solidFill>
                  <a:schemeClr val="bg1"/>
                </a:solidFill>
                <a:cs typeface="Times New Roman" pitchFamily="18" charset="0"/>
              </a:rPr>
              <a:t>states’s</a:t>
            </a: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 GPs )</a:t>
            </a:r>
          </a:p>
          <a:p>
            <a:pPr marL="285750" lvl="0" indent="-28575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Monitoring cell @</a:t>
            </a:r>
            <a:r>
              <a:rPr lang="en-US" altLang="en-US" sz="2100" dirty="0" err="1">
                <a:solidFill>
                  <a:schemeClr val="bg1"/>
                </a:solidFill>
                <a:cs typeface="Times New Roman" pitchFamily="18" charset="0"/>
              </a:rPr>
              <a:t>State,District</a:t>
            </a:r>
            <a:r>
              <a:rPr lang="en-US" altLang="en-US" sz="2100" dirty="0">
                <a:solidFill>
                  <a:schemeClr val="bg1"/>
                </a:solidFill>
                <a:cs typeface="Times New Roman" pitchFamily="18" charset="0"/>
              </a:rPr>
              <a:t> and Block level should monitor GPs nominations status on regular basis for timely submission of maximum nominations.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Times New Roman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6646FA-4517-3957-3C01-15E4226DA908}"/>
              </a:ext>
            </a:extLst>
          </p:cNvPr>
          <p:cNvSpPr txBox="1"/>
          <p:nvPr/>
        </p:nvSpPr>
        <p:spPr>
          <a:xfrm>
            <a:off x="403123" y="397050"/>
            <a:ext cx="11122531" cy="5539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/>
            <a:r>
              <a:rPr lang="en-US" sz="3000" b="1" dirty="0">
                <a:ln/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Best </a:t>
            </a:r>
            <a:r>
              <a:rPr lang="en-US" sz="3000" b="1" dirty="0" smtClean="0">
                <a:ln/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Practices: </a:t>
            </a:r>
            <a:r>
              <a:rPr lang="en-US" sz="3000" b="1" dirty="0">
                <a:ln/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For Maximum Nominations </a:t>
            </a:r>
            <a:r>
              <a:rPr lang="en-US" sz="3000" b="1" dirty="0" smtClean="0">
                <a:ln/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of Gram </a:t>
            </a:r>
            <a:r>
              <a:rPr lang="en-US" sz="3000" b="1" dirty="0">
                <a:ln/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Panchayat</a:t>
            </a:r>
          </a:p>
        </p:txBody>
      </p:sp>
    </p:spTree>
    <p:extLst>
      <p:ext uri="{BB962C8B-B14F-4D97-AF65-F5344CB8AC3E}">
        <p14:creationId xmlns:p14="http://schemas.microsoft.com/office/powerpoint/2010/main" val="81712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6646FA-4517-3957-3C01-15E4226DA908}"/>
              </a:ext>
            </a:extLst>
          </p:cNvPr>
          <p:cNvSpPr txBox="1"/>
          <p:nvPr/>
        </p:nvSpPr>
        <p:spPr>
          <a:xfrm>
            <a:off x="3448338" y="1566082"/>
            <a:ext cx="5620197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/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BPPAC/DPPAC/SPPAC</a:t>
            </a:r>
            <a:endParaRPr lang="en-US" sz="4400" b="1" dirty="0">
              <a:ln/>
              <a:solidFill>
                <a:schemeClr val="accent2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30014" y="3038168"/>
            <a:ext cx="66859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 smtClean="0">
                <a:solidFill>
                  <a:schemeClr val="bg1"/>
                </a:solidFill>
              </a:rPr>
              <a:t>Process Flow  Details @BPPAC/DPPA/SPPAC</a:t>
            </a: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chemeClr val="bg1"/>
                </a:solidFill>
              </a:rPr>
              <a:t>Capturing Committee Member detail</a:t>
            </a: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chemeClr val="bg1"/>
                </a:solidFill>
              </a:rPr>
              <a:t>Thematic Committee </a:t>
            </a:r>
            <a:r>
              <a:rPr lang="en-US" dirty="0" err="1" smtClean="0">
                <a:solidFill>
                  <a:schemeClr val="bg1"/>
                </a:solidFill>
              </a:rPr>
              <a:t>Constituition</a:t>
            </a:r>
            <a:r>
              <a:rPr lang="en-US" dirty="0" smtClean="0">
                <a:solidFill>
                  <a:schemeClr val="bg1"/>
                </a:solidFill>
              </a:rPr>
              <a:t> (BPPAC/DPPAC/SPPAC) </a:t>
            </a:r>
            <a:endParaRPr lang="en-IN" dirty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chemeClr val="bg1"/>
                </a:solidFill>
              </a:rPr>
              <a:t>Thematic Committee User Management</a:t>
            </a: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chemeClr val="bg1"/>
                </a:solidFill>
              </a:rPr>
              <a:t>Thematic Committee Assessment &amp; Field Verification</a:t>
            </a:r>
          </a:p>
          <a:p>
            <a:pPr marL="342900" indent="-342900">
              <a:buAutoNum type="arabicPeriod"/>
            </a:pPr>
            <a:r>
              <a:rPr lang="en-US" dirty="0" err="1" smtClean="0">
                <a:solidFill>
                  <a:schemeClr val="bg1"/>
                </a:solidFill>
              </a:rPr>
              <a:t>Recommednation</a:t>
            </a:r>
            <a:r>
              <a:rPr lang="en-US" dirty="0" smtClean="0">
                <a:solidFill>
                  <a:schemeClr val="bg1"/>
                </a:solidFill>
              </a:rPr>
              <a:t> of top 3 GPs for Award at each level</a:t>
            </a:r>
            <a:endParaRPr lang="en-IN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25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692838" y="2054942"/>
            <a:ext cx="10953751" cy="39329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Top 3 no Panchayats are shortlisted by</a:t>
            </a:r>
            <a:r>
              <a:rPr kumimoji="0" lang="en-US" altLang="en-US" sz="1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evaluation by </a:t>
            </a: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thematic committee </a:t>
            </a:r>
            <a:r>
              <a:rPr lang="en-US" altLang="en-US" dirty="0" smtClean="0">
                <a:solidFill>
                  <a:schemeClr val="bg1"/>
                </a:solidFill>
                <a:cs typeface="Times New Roman" pitchFamily="18" charset="0"/>
              </a:rPr>
              <a:t>at Block, District and State.</a:t>
            </a:r>
            <a:endParaRPr kumimoji="0" lang="en-US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Times New Roman" pitchFamily="18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Top 3 GPs as shortlisted ( @BPPAC level) are forwarded  to DPPAC</a:t>
            </a:r>
            <a:r>
              <a:rPr lang="en-US" altLang="en-US" dirty="0" smtClean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( From each and every Block).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Assessment &amp; Field Verification process followed at  @DPPAC Level to shortlist 3 GPs per thematic award.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Top 3 GPs as shortlisted ( @All DPPAC) are forwarded  to SPPAC ( From each and every District).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Assessment &amp; Field Verification process followed at SPPAC to shortlist 3 GPs per thematic award.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Top  3 GPs as shortlisted at each state (</a:t>
            </a:r>
            <a:r>
              <a:rPr lang="en-US" altLang="en-US" dirty="0" smtClean="0">
                <a:solidFill>
                  <a:schemeClr val="bg1"/>
                </a:solidFill>
                <a:cs typeface="Times New Roman" pitchFamily="18" charset="0"/>
              </a:rPr>
              <a:t>SPPAC)</a:t>
            </a: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are forwarded  to Center (Ministry).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These Top 3 GPs are to be awarded at each  Block , District and State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Only 3 best performing Gram panchayats will be awarded @Ministry level under each thematic award in the form of extra funds to enhance  development in panchayats. </a:t>
            </a:r>
          </a:p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en-US" sz="2200" dirty="0" smtClean="0">
                <a:solidFill>
                  <a:srgbClr val="FFC000"/>
                </a:solidFill>
                <a:cs typeface="Times New Roman" pitchFamily="18" charset="0"/>
              </a:rPr>
              <a:t>Note: This year, the recommendation of fixed no. of Panchayats for award,  will NOT be provisioned.</a:t>
            </a:r>
            <a:endParaRPr kumimoji="0" lang="en-IN" altLang="en-US" sz="2200" b="0" i="0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/>
              <a:uLnTx/>
              <a:uFillTx/>
              <a:cs typeface="Times New Roman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6646FA-4517-3957-3C01-15E4226DA908}"/>
              </a:ext>
            </a:extLst>
          </p:cNvPr>
          <p:cNvSpPr txBox="1"/>
          <p:nvPr/>
        </p:nvSpPr>
        <p:spPr>
          <a:xfrm>
            <a:off x="403123" y="397050"/>
            <a:ext cx="11122531" cy="116955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/>
            <a:r>
              <a:rPr lang="en-US" sz="3500" b="1" dirty="0" smtClean="0">
                <a:ln/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New Process Flow : Identifying &amp; Recommend of </a:t>
            </a:r>
          </a:p>
          <a:p>
            <a:pPr lvl="0" algn="ctr"/>
            <a:r>
              <a:rPr lang="en-US" sz="3500" b="1" dirty="0" smtClean="0">
                <a:ln/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Top 3 Nos Panchayats @BPPAC/DPPAC/SPPAC </a:t>
            </a:r>
          </a:p>
        </p:txBody>
      </p:sp>
    </p:spTree>
    <p:extLst>
      <p:ext uri="{BB962C8B-B14F-4D97-AF65-F5344CB8AC3E}">
        <p14:creationId xmlns:p14="http://schemas.microsoft.com/office/powerpoint/2010/main" val="201525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C3674F-F619-EEE9-F51F-5936EF722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462" t="18814" r="1763" b="5359"/>
          <a:stretch/>
        </p:blipFill>
        <p:spPr bwMode="auto">
          <a:xfrm>
            <a:off x="507035" y="1507314"/>
            <a:ext cx="11066656" cy="5031293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3188" y="214385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Capture Thematic Committee Member </a:t>
            </a:r>
            <a:r>
              <a:rPr lang="en-US" sz="2400" b="1" dirty="0">
                <a:solidFill>
                  <a:srgbClr val="FFFF00"/>
                </a:solidFill>
              </a:rPr>
              <a:t>@</a:t>
            </a:r>
            <a:r>
              <a:rPr lang="en-US" sz="2400" b="1" dirty="0" smtClean="0">
                <a:solidFill>
                  <a:srgbClr val="FFFF00"/>
                </a:solidFill>
              </a:rPr>
              <a:t>BPPAS/DPPAS/SPPAS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7035" y="763024"/>
            <a:ext cx="11404370" cy="66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 smtClean="0">
                <a:solidFill>
                  <a:schemeClr val="bg1"/>
                </a:solidFill>
              </a:rPr>
              <a:t>Initially capture the committee members  details  such as name, department name, mobile number etc.,</a:t>
            </a:r>
          </a:p>
          <a:p>
            <a:pPr marL="571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 smtClean="0">
                <a:solidFill>
                  <a:schemeClr val="bg1"/>
                </a:solidFill>
              </a:rPr>
              <a:t>Respective thematic committee are formed at each Gram Panchayat using the committee member.</a:t>
            </a:r>
          </a:p>
        </p:txBody>
      </p:sp>
    </p:spTree>
    <p:extLst>
      <p:ext uri="{BB962C8B-B14F-4D97-AF65-F5344CB8AC3E}">
        <p14:creationId xmlns:p14="http://schemas.microsoft.com/office/powerpoint/2010/main" val="169589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38F2FC-9A09-AB95-B210-6609B5A494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03" t="8837" r="1122" b="5359"/>
          <a:stretch/>
        </p:blipFill>
        <p:spPr bwMode="auto">
          <a:xfrm>
            <a:off x="505689" y="1301262"/>
            <a:ext cx="11179855" cy="5223600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82684" y="214385"/>
            <a:ext cx="116451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Thematic Committee Member </a:t>
            </a:r>
            <a:r>
              <a:rPr lang="en-US" sz="2400" b="1" dirty="0">
                <a:solidFill>
                  <a:srgbClr val="FFFF00"/>
                </a:solidFill>
              </a:rPr>
              <a:t>Management @BPPAC,DPPAC,SPPAC 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2619" y="763024"/>
            <a:ext cx="11478786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Provision is given to VIEW, MODIFY and DELETE </a:t>
            </a:r>
            <a:r>
              <a:rPr lang="en-US" altLang="en-US" dirty="0">
                <a:solidFill>
                  <a:schemeClr val="bg1"/>
                </a:solidFill>
              </a:rPr>
              <a:t>the details of </a:t>
            </a:r>
            <a:r>
              <a:rPr lang="en-US" altLang="en-US" dirty="0" smtClean="0">
                <a:solidFill>
                  <a:schemeClr val="bg1"/>
                </a:solidFill>
              </a:rPr>
              <a:t>already entered thematic Committee member</a:t>
            </a:r>
          </a:p>
        </p:txBody>
      </p:sp>
    </p:spTree>
    <p:extLst>
      <p:ext uri="{BB962C8B-B14F-4D97-AF65-F5344CB8AC3E}">
        <p14:creationId xmlns:p14="http://schemas.microsoft.com/office/powerpoint/2010/main" val="182084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73A6D4-34B0-1281-1580-37489E37CE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44" t="8838" r="1922" b="17972"/>
          <a:stretch/>
        </p:blipFill>
        <p:spPr bwMode="auto">
          <a:xfrm>
            <a:off x="473947" y="1548651"/>
            <a:ext cx="11243340" cy="2934859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3188" y="214385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Thematic Committee Constitution @BPPAC,DPPAC,SPPAC 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8805" y="726334"/>
            <a:ext cx="11439535" cy="66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The committee members will be selected to constitute theme based committee teams.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Minimum  2 members are must to constitute a committee team.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9AAF442-0D04-51EB-B9F3-8396BA9A58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102" t="43106" r="1442" b="13313"/>
          <a:stretch/>
        </p:blipFill>
        <p:spPr bwMode="auto">
          <a:xfrm>
            <a:off x="458805" y="4483510"/>
            <a:ext cx="11273624" cy="1989565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6232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1C00D5-E9CA-07CC-CBEA-EE90F42D2A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43" t="14823" r="1282" b="9921"/>
          <a:stretch/>
        </p:blipFill>
        <p:spPr bwMode="auto">
          <a:xfrm>
            <a:off x="373392" y="1632155"/>
            <a:ext cx="11444450" cy="4960985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73392" y="214385"/>
            <a:ext cx="11524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Thematic Committee User Creation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6252" y="763024"/>
            <a:ext cx="11645153" cy="66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Provision given to create the individual users for each thematic committee 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In Manage form </a:t>
            </a:r>
            <a:r>
              <a:rPr lang="en-US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 Click button just below Create User option against all respective created committee </a:t>
            </a:r>
            <a:r>
              <a:rPr lang="en-US" altLang="en-US" dirty="0">
                <a:solidFill>
                  <a:schemeClr val="bg1"/>
                </a:solidFill>
                <a:sym typeface="Wingdings" panose="05000000000000000000" pitchFamily="2" charset="2"/>
              </a:rPr>
              <a:t> </a:t>
            </a:r>
            <a:r>
              <a:rPr lang="en-US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shown in a grid.</a:t>
            </a:r>
            <a:endParaRPr lang="en-US" altLang="en-US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16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C21896-83D2-58B0-0654-5E8C450E68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02" t="9692" r="1763" b="6785"/>
          <a:stretch/>
        </p:blipFill>
        <p:spPr bwMode="auto">
          <a:xfrm>
            <a:off x="539061" y="1244990"/>
            <a:ext cx="11113111" cy="5223600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3188" y="214385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Thematic Committee User Management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2452" y="763024"/>
            <a:ext cx="11468953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In View Team Detail :  User created for the committee will display the User-id related details</a:t>
            </a:r>
          </a:p>
        </p:txBody>
      </p:sp>
    </p:spTree>
    <p:extLst>
      <p:ext uri="{BB962C8B-B14F-4D97-AF65-F5344CB8AC3E}">
        <p14:creationId xmlns:p14="http://schemas.microsoft.com/office/powerpoint/2010/main" val="221953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EE9B8C-1D2C-3D7D-8FEB-F475D134C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94" y="1927062"/>
            <a:ext cx="11464412" cy="452042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3188" y="214385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Thematic Committee Assessment &amp; Field Verification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6252" y="763024"/>
            <a:ext cx="11645153" cy="91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dirty="0" smtClean="0">
                <a:solidFill>
                  <a:schemeClr val="bg1"/>
                </a:solidFill>
              </a:rPr>
              <a:t>Assessment &amp; Field Verification of Gram Panchayats nomination will be undertaken by </a:t>
            </a:r>
            <a:r>
              <a:rPr lang="en-US" altLang="en-US" dirty="0" smtClean="0">
                <a:solidFill>
                  <a:schemeClr val="bg1"/>
                </a:solidFill>
              </a:rPr>
              <a:t>respective Thematic Committee users @ (BPPAC/DPPAC/SPPAC level 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Committee should analyze each and every answer to any question and mark appropriate answer selections.</a:t>
            </a:r>
          </a:p>
        </p:txBody>
      </p:sp>
    </p:spTree>
    <p:extLst>
      <p:ext uri="{BB962C8B-B14F-4D97-AF65-F5344CB8AC3E}">
        <p14:creationId xmlns:p14="http://schemas.microsoft.com/office/powerpoint/2010/main" val="8767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81158A5-3DC8-02D1-2B55-8FCFB6B7EB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77" y="1601230"/>
            <a:ext cx="11527940" cy="482973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37187" y="305825"/>
            <a:ext cx="10587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Thematic Committee Assessment &amp; Field Verification                           </a:t>
            </a:r>
            <a:r>
              <a:rPr lang="en-US" sz="2400" b="1" dirty="0" smtClean="0">
                <a:solidFill>
                  <a:schemeClr val="bg1"/>
                </a:solidFill>
              </a:rPr>
              <a:t>…Contd.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0103" y="998154"/>
            <a:ext cx="11344365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</a:pPr>
            <a:r>
              <a:rPr lang="en-US" altLang="en-US" dirty="0" smtClean="0">
                <a:solidFill>
                  <a:schemeClr val="bg1"/>
                </a:solidFill>
              </a:rPr>
              <a:t>Top 3 ranked Gram Panchayats will be recommended to higher committee (BPPAC </a:t>
            </a:r>
            <a:r>
              <a:rPr lang="en-US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 DPPAC, DPPAC  SPPAC)</a:t>
            </a:r>
            <a:endParaRPr lang="en-US" altLang="en-US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74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79315" y="769746"/>
            <a:ext cx="11645153" cy="99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 smtClean="0">
                <a:solidFill>
                  <a:schemeClr val="bg1"/>
                </a:solidFill>
              </a:rPr>
              <a:t>Top 3 Rank shortlisted  Gram Panchayats at each @BPPAC level will be </a:t>
            </a:r>
            <a:r>
              <a:rPr lang="en-US" altLang="en-US" dirty="0">
                <a:solidFill>
                  <a:schemeClr val="bg1"/>
                </a:solidFill>
              </a:rPr>
              <a:t>awarded </a:t>
            </a:r>
            <a:r>
              <a:rPr lang="en-US" altLang="en-US" dirty="0" smtClean="0">
                <a:solidFill>
                  <a:schemeClr val="bg1"/>
                </a:solidFill>
              </a:rPr>
              <a:t> at Block Level.</a:t>
            </a:r>
          </a:p>
          <a:p>
            <a:pPr marL="571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 smtClean="0">
                <a:solidFill>
                  <a:schemeClr val="bg1"/>
                </a:solidFill>
              </a:rPr>
              <a:t>Further Top </a:t>
            </a:r>
            <a:r>
              <a:rPr lang="en-US" altLang="en-US" dirty="0">
                <a:solidFill>
                  <a:schemeClr val="bg1"/>
                </a:solidFill>
              </a:rPr>
              <a:t>3 Rank shortlisted  Gram Panchayats at each </a:t>
            </a:r>
            <a:r>
              <a:rPr lang="en-US" altLang="en-US" dirty="0" smtClean="0">
                <a:solidFill>
                  <a:schemeClr val="bg1"/>
                </a:solidFill>
              </a:rPr>
              <a:t>@DPPAC </a:t>
            </a:r>
            <a:r>
              <a:rPr lang="en-US" altLang="en-US" dirty="0">
                <a:solidFill>
                  <a:schemeClr val="bg1"/>
                </a:solidFill>
              </a:rPr>
              <a:t>level will be awarded at  </a:t>
            </a:r>
            <a:r>
              <a:rPr lang="en-US" altLang="en-US" dirty="0" smtClean="0">
                <a:solidFill>
                  <a:schemeClr val="bg1"/>
                </a:solidFill>
              </a:rPr>
              <a:t>District level.  </a:t>
            </a:r>
            <a:endParaRPr lang="en-US" altLang="en-US" dirty="0">
              <a:solidFill>
                <a:schemeClr val="bg1"/>
              </a:solidFill>
            </a:endParaRPr>
          </a:p>
          <a:p>
            <a:pPr marL="571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 smtClean="0">
                <a:solidFill>
                  <a:schemeClr val="bg1"/>
                </a:solidFill>
              </a:rPr>
              <a:t>Further Top </a:t>
            </a:r>
            <a:r>
              <a:rPr lang="en-US" altLang="en-US" dirty="0">
                <a:solidFill>
                  <a:schemeClr val="bg1"/>
                </a:solidFill>
              </a:rPr>
              <a:t>3 Rank shortlisted  Gram Panchayats at each </a:t>
            </a:r>
            <a:r>
              <a:rPr lang="en-US" altLang="en-US" dirty="0" smtClean="0">
                <a:solidFill>
                  <a:schemeClr val="bg1"/>
                </a:solidFill>
              </a:rPr>
              <a:t>@SPPAC </a:t>
            </a:r>
            <a:r>
              <a:rPr lang="en-US" altLang="en-US" dirty="0">
                <a:solidFill>
                  <a:schemeClr val="bg1"/>
                </a:solidFill>
              </a:rPr>
              <a:t>level will be awarded at </a:t>
            </a:r>
            <a:r>
              <a:rPr lang="en-US" altLang="en-US" dirty="0" smtClean="0">
                <a:solidFill>
                  <a:schemeClr val="bg1"/>
                </a:solidFill>
              </a:rPr>
              <a:t>State level  </a:t>
            </a:r>
            <a:endParaRPr lang="en-US" altLang="en-US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265" y="269186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Recommendation of Top 3 GPs for award @BPPAC,DPPAC,SPPAC</a:t>
            </a:r>
            <a:endParaRPr lang="en-US" sz="2400" b="1" dirty="0">
              <a:solidFill>
                <a:srgbClr val="FFFF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91"/>
          <a:stretch/>
        </p:blipFill>
        <p:spPr>
          <a:xfrm>
            <a:off x="186813" y="1877962"/>
            <a:ext cx="11797993" cy="4729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53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6646FA-4517-3957-3C01-15E4226DA908}"/>
              </a:ext>
            </a:extLst>
          </p:cNvPr>
          <p:cNvSpPr txBox="1"/>
          <p:nvPr/>
        </p:nvSpPr>
        <p:spPr>
          <a:xfrm>
            <a:off x="3285518" y="2290693"/>
            <a:ext cx="5620197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/>
                <a:solidFill>
                  <a:schemeClr val="accent3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REPORTS</a:t>
            </a:r>
            <a:endParaRPr lang="en-US" sz="4400" b="1" dirty="0">
              <a:ln/>
              <a:solidFill>
                <a:schemeClr val="accent3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610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D180F04-A544-D4EA-75B2-44B9E96134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692" b="9065"/>
          <a:stretch/>
        </p:blipFill>
        <p:spPr bwMode="auto">
          <a:xfrm>
            <a:off x="353960" y="1789471"/>
            <a:ext cx="11564615" cy="4837472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5871" y="289328"/>
            <a:ext cx="1164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Orientation Report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3961" y="684825"/>
            <a:ext cx="113870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This report is facilitated to display No of resources trained @District and Block Level resources on theme wise filling of online questionnaire.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Action Plan will be finalized for timely conducting of orientation </a:t>
            </a:r>
            <a:r>
              <a:rPr lang="en-US" sz="2000" dirty="0" err="1" smtClean="0">
                <a:solidFill>
                  <a:schemeClr val="bg1"/>
                </a:solidFill>
              </a:rPr>
              <a:t>programme</a:t>
            </a:r>
            <a:r>
              <a:rPr lang="en-US" sz="2000" dirty="0" smtClean="0">
                <a:solidFill>
                  <a:schemeClr val="bg1"/>
                </a:solidFill>
              </a:rPr>
              <a:t>.  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7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63794" y="311202"/>
            <a:ext cx="113772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FFFF00"/>
                </a:solidFill>
              </a:rPr>
              <a:t>Monitoring Report : Theme wise Panchayat Answer </a:t>
            </a:r>
            <a:r>
              <a:rPr lang="en-US" sz="2200" b="1" dirty="0" err="1" smtClean="0">
                <a:solidFill>
                  <a:srgbClr val="FFFF00"/>
                </a:solidFill>
              </a:rPr>
              <a:t>Nominations@State</a:t>
            </a:r>
            <a:r>
              <a:rPr lang="en-US" sz="2200" b="1" dirty="0" smtClean="0">
                <a:solidFill>
                  <a:srgbClr val="FFFF00"/>
                </a:solidFill>
              </a:rPr>
              <a:t>&amp; District Level </a:t>
            </a:r>
            <a:endParaRPr lang="en-US" sz="2200" b="1" dirty="0">
              <a:solidFill>
                <a:srgbClr val="FFFF00"/>
              </a:solidFill>
            </a:endParaRP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6861709"/>
              </p:ext>
            </p:extLst>
          </p:nvPr>
        </p:nvGraphicFramePr>
        <p:xfrm>
          <a:off x="459759" y="1582994"/>
          <a:ext cx="11388112" cy="51422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0" name="Picture" r:id="rId3" imgW="15095238" imgH="6961905" progId="StaticDib">
                  <p:embed/>
                </p:oleObj>
              </mc:Choice>
              <mc:Fallback>
                <p:oleObj name="Picture" r:id="rId3" imgW="15095238" imgH="6961905" progId="StaticDib">
                  <p:embed/>
                  <p:pic>
                    <p:nvPicPr>
                      <p:cNvPr id="512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59" y="1582994"/>
                        <a:ext cx="11388112" cy="514227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48271" y="738905"/>
            <a:ext cx="114927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State &amp; District can monitor the No. of GPs Nomination in Save and Frozen stages.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They can push the GPs for timely freezing the nominations before the cutoff date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640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4866" y="335495"/>
            <a:ext cx="116451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FFFF00"/>
                </a:solidFill>
              </a:rPr>
              <a:t>Committee (BPPAC,DPPAC,SPPAC )  Monitoring Report </a:t>
            </a:r>
            <a:endParaRPr lang="en-US" sz="2200" b="1" dirty="0">
              <a:solidFill>
                <a:srgbClr val="FFFF00"/>
              </a:solidFill>
            </a:endParaRPr>
          </a:p>
        </p:txBody>
      </p:sp>
      <p:graphicFrame>
        <p:nvGraphicFramePr>
          <p:cNvPr id="717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967711"/>
              </p:ext>
            </p:extLst>
          </p:nvPr>
        </p:nvGraphicFramePr>
        <p:xfrm>
          <a:off x="645998" y="1156575"/>
          <a:ext cx="10990106" cy="544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49" name="Picture" r:id="rId3" imgW="14495238" imgH="7180952" progId="StaticDib">
                  <p:embed/>
                </p:oleObj>
              </mc:Choice>
              <mc:Fallback>
                <p:oleObj name="Picture" r:id="rId3" imgW="14495238" imgH="7180952" progId="StaticDib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998" y="1156575"/>
                        <a:ext cx="10990106" cy="5443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525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" y="0"/>
            <a:ext cx="1219169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64583" y="2817857"/>
            <a:ext cx="4805996" cy="1297115"/>
          </a:xfrm>
        </p:spPr>
        <p:txBody>
          <a:bodyPr anchor="t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8800" b="1" dirty="0">
                <a:solidFill>
                  <a:schemeClr val="tx2"/>
                </a:solidFill>
              </a:rPr>
              <a:t>Thank You</a:t>
            </a:r>
          </a:p>
        </p:txBody>
      </p:sp>
      <p:grpSp>
        <p:nvGrpSpPr>
          <p:cNvPr id="3" name="Group 12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1" y="-5977"/>
            <a:ext cx="6238673" cy="6863979"/>
            <a:chOff x="305" y="-5977"/>
            <a:chExt cx="6238675" cy="6863979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915</TotalTime>
  <Words>1998</Words>
  <Application>Microsoft Office PowerPoint</Application>
  <PresentationFormat>Widescreen</PresentationFormat>
  <Paragraphs>192</Paragraphs>
  <Slides>38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Wingdings</vt:lpstr>
      <vt:lpstr>Wingdings 2</vt:lpstr>
      <vt:lpstr>Office Theme</vt:lpstr>
      <vt:lpstr>Picture</vt:lpstr>
      <vt:lpstr>PowerPoint Presentation</vt:lpstr>
      <vt:lpstr>Scope of Panchayat Awards</vt:lpstr>
      <vt:lpstr>Award Themes Incorporated </vt:lpstr>
      <vt:lpstr>Create Type of Questions</vt:lpstr>
      <vt:lpstr>Marking Scheme for each Question (Indicator)</vt:lpstr>
      <vt:lpstr>Role wise Users : Process Flow  </vt:lpstr>
      <vt:lpstr>Prepare Questionnaire for each Thematic Award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Virag Tyagi</dc:creator>
  <cp:lastModifiedBy>sanjayjoshi</cp:lastModifiedBy>
  <cp:revision>292</cp:revision>
  <dcterms:created xsi:type="dcterms:W3CDTF">2022-08-10T06:44:51Z</dcterms:created>
  <dcterms:modified xsi:type="dcterms:W3CDTF">2022-08-15T18:57:02Z</dcterms:modified>
</cp:coreProperties>
</file>